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6" r:id="rId4"/>
    <p:sldId id="258" r:id="rId5"/>
    <p:sldId id="259" r:id="rId6"/>
    <p:sldId id="260" r:id="rId7"/>
    <p:sldId id="262" r:id="rId8"/>
    <p:sldId id="263" r:id="rId9"/>
    <p:sldId id="264" r:id="rId10"/>
    <p:sldId id="265" r:id="rId11"/>
    <p:sldId id="267" r:id="rId12"/>
    <p:sldId id="268" r:id="rId13"/>
    <p:sldId id="269" r:id="rId14"/>
    <p:sldId id="270" r:id="rId15"/>
    <p:sldId id="271" r:id="rId16"/>
    <p:sldId id="272" r:id="rId17"/>
    <p:sldId id="273" r:id="rId18"/>
    <p:sldId id="275" r:id="rId19"/>
    <p:sldId id="276" r:id="rId20"/>
    <p:sldId id="274" r:id="rId21"/>
    <p:sldId id="277" r:id="rId22"/>
    <p:sldId id="278" r:id="rId23"/>
    <p:sldId id="279" r:id="rId24"/>
    <p:sldId id="280" r:id="rId25"/>
    <p:sldId id="282" r:id="rId26"/>
    <p:sldId id="283" r:id="rId27"/>
    <p:sldId id="284" r:id="rId28"/>
    <p:sldId id="285" r:id="rId29"/>
    <p:sldId id="281" r:id="rId30"/>
    <p:sldId id="286" r:id="rId31"/>
    <p:sldId id="287" r:id="rId32"/>
    <p:sldId id="288" r:id="rId33"/>
    <p:sldId id="289" r:id="rId34"/>
    <p:sldId id="290" r:id="rId35"/>
    <p:sldId id="291" r:id="rId36"/>
    <p:sldId id="292" r:id="rId37"/>
    <p:sldId id="293" r:id="rId38"/>
    <p:sldId id="294" r:id="rId39"/>
    <p:sldId id="295" r:id="rId40"/>
    <p:sldId id="296" r:id="rId41"/>
    <p:sldId id="298" r:id="rId42"/>
    <p:sldId id="297" r:id="rId43"/>
    <p:sldId id="299" r:id="rId44"/>
    <p:sldId id="301" r:id="rId45"/>
    <p:sldId id="300" r:id="rId46"/>
    <p:sldId id="302" r:id="rId47"/>
    <p:sldId id="303" r:id="rId48"/>
    <p:sldId id="304" r:id="rId49"/>
    <p:sldId id="305" r:id="rId50"/>
    <p:sldId id="306" r:id="rId51"/>
    <p:sldId id="307" r:id="rId52"/>
    <p:sldId id="308" r:id="rId53"/>
    <p:sldId id="309"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F13AA2-4543-281A-A960-323A6A97B5D6}" v="1557" dt="2024-07-06T10:01:24.5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0" d="100"/>
          <a:sy n="80" d="100"/>
        </p:scale>
        <p:origin x="4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7/6/2024</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6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7/6/2024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157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7/6/2024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29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7/6/2024</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942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7/6/2024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169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7/6/2024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50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7/6/2024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939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7/6/2024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504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7/6/2024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82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7/6/2024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293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7/6/2024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64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7/6/2024</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533018444"/>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People Discussing">
            <a:extLst>
              <a:ext uri="{FF2B5EF4-FFF2-40B4-BE49-F238E27FC236}">
                <a16:creationId xmlns:a16="http://schemas.microsoft.com/office/drawing/2014/main" id="{E177A637-0D06-7788-9E92-361BDFA71B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50" b="6250"/>
          <a:stretch/>
        </p:blipFill>
        <p:spPr>
          <a:xfrm>
            <a:off x="20" y="10"/>
            <a:ext cx="12191980" cy="6857990"/>
          </a:xfrm>
          <a:prstGeom prst="rect">
            <a:avLst/>
          </a:prstGeom>
        </p:spPr>
      </p:pic>
      <p:sp>
        <p:nvSpPr>
          <p:cNvPr id="11" name="Rectangle: Rounded Corners 10">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26219" y="795509"/>
            <a:ext cx="3507023" cy="3011340"/>
          </a:xfrm>
        </p:spPr>
        <p:txBody>
          <a:bodyPr>
            <a:normAutofit/>
          </a:bodyPr>
          <a:lstStyle/>
          <a:p>
            <a:r>
              <a:rPr lang="en-US" sz="3900" b="1" dirty="0">
                <a:latin typeface="Calibri"/>
                <a:ea typeface="Calibri"/>
                <a:cs typeface="Calibri"/>
              </a:rPr>
              <a:t>Lending Club Loan Data</a:t>
            </a:r>
            <a:br>
              <a:rPr lang="en-US" sz="3900" b="1" dirty="0">
                <a:latin typeface="Calibri"/>
                <a:ea typeface="Calibri"/>
                <a:cs typeface="Calibri"/>
              </a:rPr>
            </a:br>
            <a:r>
              <a:rPr lang="en-US" sz="3900" b="1" dirty="0">
                <a:latin typeface="Calibri"/>
                <a:ea typeface="Calibri"/>
                <a:cs typeface="Calibri"/>
              </a:rPr>
              <a:t>Credit </a:t>
            </a:r>
            <a:r>
              <a:rPr lang="en-US" sz="3900" b="1">
                <a:latin typeface="Calibri"/>
                <a:ea typeface="Calibri"/>
                <a:cs typeface="Calibri"/>
              </a:rPr>
              <a:t>Risk Project</a:t>
            </a:r>
            <a:endParaRPr lang="en-US" sz="3900" b="1" dirty="0"/>
          </a:p>
        </p:txBody>
      </p:sp>
      <p:sp>
        <p:nvSpPr>
          <p:cNvPr id="3" name="Subtitle 2"/>
          <p:cNvSpPr>
            <a:spLocks noGrp="1"/>
          </p:cNvSpPr>
          <p:nvPr>
            <p:ph type="subTitle" idx="1"/>
          </p:nvPr>
        </p:nvSpPr>
        <p:spPr>
          <a:xfrm>
            <a:off x="826219" y="3898924"/>
            <a:ext cx="3507023" cy="1777878"/>
          </a:xfrm>
        </p:spPr>
        <p:txBody>
          <a:bodyPr vert="horz" lIns="91440" tIns="45720" rIns="91440" bIns="45720" rtlCol="0">
            <a:normAutofit/>
          </a:bodyPr>
          <a:lstStyle/>
          <a:p>
            <a:r>
              <a:rPr lang="en-US" sz="1700"/>
              <a:t>Denver G. Magtibay</a:t>
            </a:r>
          </a:p>
          <a:p>
            <a:r>
              <a:rPr lang="en-US" sz="1700"/>
              <a:t>AI in Automation and Finance</a:t>
            </a:r>
          </a:p>
          <a:p>
            <a:endParaRPr lang="en-US" sz="1700"/>
          </a:p>
          <a:p>
            <a:endParaRPr lang="en-US" sz="1700"/>
          </a:p>
          <a:p>
            <a:r>
              <a:rPr lang="en-US" sz="1700"/>
              <a:t>Prof. Aditya </a:t>
            </a:r>
            <a:r>
              <a:rPr lang="en-US" sz="1700" err="1"/>
              <a:t>Narvekar</a:t>
            </a:r>
          </a:p>
        </p:txBody>
      </p:sp>
      <p:sp>
        <p:nvSpPr>
          <p:cNvPr id="13" name="Arc 12">
            <a:extLst>
              <a:ext uri="{FF2B5EF4-FFF2-40B4-BE49-F238E27FC236}">
                <a16:creationId xmlns:a16="http://schemas.microsoft.com/office/drawing/2014/main" id="{AE9ADF75-5F35-4ED5-BCC5-F91FC616F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6218"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F50E-3179-1A86-13E7-ABB0131FB8AE}"/>
              </a:ext>
            </a:extLst>
          </p:cNvPr>
          <p:cNvSpPr>
            <a:spLocks noGrp="1"/>
          </p:cNvSpPr>
          <p:nvPr>
            <p:ph type="title"/>
          </p:nvPr>
        </p:nvSpPr>
        <p:spPr/>
        <p:txBody>
          <a:bodyPr/>
          <a:lstStyle/>
          <a:p>
            <a:r>
              <a:rPr lang="en-US" dirty="0">
                <a:ea typeface="+mj-lt"/>
                <a:cs typeface="+mj-lt"/>
              </a:rPr>
              <a:t>Data Preparation</a:t>
            </a:r>
          </a:p>
        </p:txBody>
      </p:sp>
      <p:sp>
        <p:nvSpPr>
          <p:cNvPr id="3" name="Content Placeholder 2">
            <a:extLst>
              <a:ext uri="{FF2B5EF4-FFF2-40B4-BE49-F238E27FC236}">
                <a16:creationId xmlns:a16="http://schemas.microsoft.com/office/drawing/2014/main" id="{114D6F90-D54F-4909-ECFA-554DC21FAA25}"/>
              </a:ext>
            </a:extLst>
          </p:cNvPr>
          <p:cNvSpPr>
            <a:spLocks noGrp="1"/>
          </p:cNvSpPr>
          <p:nvPr>
            <p:ph idx="1"/>
          </p:nvPr>
        </p:nvSpPr>
        <p:spPr/>
        <p:txBody>
          <a:bodyPr vert="horz" lIns="91440" tIns="45720" rIns="91440" bIns="45720" rtlCol="0" anchor="t">
            <a:normAutofit/>
          </a:bodyPr>
          <a:lstStyle/>
          <a:p>
            <a:r>
              <a:rPr lang="en-US" dirty="0"/>
              <a:t>Save the data for LGD and EAD</a:t>
            </a:r>
          </a:p>
        </p:txBody>
      </p:sp>
      <p:pic>
        <p:nvPicPr>
          <p:cNvPr id="4" name="Picture 3" descr="A close up of text&#10;&#10;Description automatically generated">
            <a:extLst>
              <a:ext uri="{FF2B5EF4-FFF2-40B4-BE49-F238E27FC236}">
                <a16:creationId xmlns:a16="http://schemas.microsoft.com/office/drawing/2014/main" id="{21E64844-0B4D-C7BD-1497-E03E3018C600}"/>
              </a:ext>
            </a:extLst>
          </p:cNvPr>
          <p:cNvPicPr>
            <a:picLocks noChangeAspect="1"/>
          </p:cNvPicPr>
          <p:nvPr/>
        </p:nvPicPr>
        <p:blipFill>
          <a:blip r:embed="rId2"/>
          <a:stretch>
            <a:fillRect/>
          </a:stretch>
        </p:blipFill>
        <p:spPr>
          <a:xfrm>
            <a:off x="605841" y="2651960"/>
            <a:ext cx="10970293" cy="1102894"/>
          </a:xfrm>
          <a:prstGeom prst="rect">
            <a:avLst/>
          </a:prstGeom>
        </p:spPr>
      </p:pic>
    </p:spTree>
    <p:extLst>
      <p:ext uri="{BB962C8B-B14F-4D97-AF65-F5344CB8AC3E}">
        <p14:creationId xmlns:p14="http://schemas.microsoft.com/office/powerpoint/2010/main" val="2940458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c 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 name="Rectangle 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06536A-3B84-62A6-D48F-D2142798BFBC}"/>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PD Model</a:t>
            </a:r>
          </a:p>
        </p:txBody>
      </p:sp>
      <p:sp>
        <p:nvSpPr>
          <p:cNvPr id="17" name="Arc 1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764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031D-7458-4072-1894-0603177FD912}"/>
              </a:ext>
            </a:extLst>
          </p:cNvPr>
          <p:cNvSpPr>
            <a:spLocks noGrp="1"/>
          </p:cNvSpPr>
          <p:nvPr>
            <p:ph type="title"/>
          </p:nvPr>
        </p:nvSpPr>
        <p:spPr/>
        <p:txBody>
          <a:bodyPr/>
          <a:lstStyle/>
          <a:p>
            <a:r>
              <a:rPr lang="en-US" dirty="0">
                <a:cs typeface="Aharoni"/>
              </a:rPr>
              <a:t>Creating the dependent variable (</a:t>
            </a:r>
            <a:r>
              <a:rPr lang="en-US" dirty="0" err="1">
                <a:ea typeface="+mj-lt"/>
                <a:cs typeface="+mj-lt"/>
              </a:rPr>
              <a:t>loan_status</a:t>
            </a:r>
            <a:r>
              <a:rPr lang="en-US" dirty="0">
                <a:ea typeface="+mj-lt"/>
                <a:cs typeface="+mj-lt"/>
              </a:rPr>
              <a:t>)</a:t>
            </a:r>
          </a:p>
        </p:txBody>
      </p:sp>
      <p:pic>
        <p:nvPicPr>
          <p:cNvPr id="4" name="Picture 3" descr="A screenshot of a computer screen&#10;&#10;Description automatically generated">
            <a:extLst>
              <a:ext uri="{FF2B5EF4-FFF2-40B4-BE49-F238E27FC236}">
                <a16:creationId xmlns:a16="http://schemas.microsoft.com/office/drawing/2014/main" id="{6017B018-4642-DE34-ADDB-989835E8B55D}"/>
              </a:ext>
            </a:extLst>
          </p:cNvPr>
          <p:cNvPicPr>
            <a:picLocks noChangeAspect="1"/>
          </p:cNvPicPr>
          <p:nvPr/>
        </p:nvPicPr>
        <p:blipFill>
          <a:blip r:embed="rId2"/>
          <a:stretch>
            <a:fillRect/>
          </a:stretch>
        </p:blipFill>
        <p:spPr>
          <a:xfrm>
            <a:off x="357187" y="1710418"/>
            <a:ext cx="11488510" cy="2925535"/>
          </a:xfrm>
          <a:prstGeom prst="rect">
            <a:avLst/>
          </a:prstGeom>
        </p:spPr>
      </p:pic>
    </p:spTree>
    <p:extLst>
      <p:ext uri="{BB962C8B-B14F-4D97-AF65-F5344CB8AC3E}">
        <p14:creationId xmlns:p14="http://schemas.microsoft.com/office/powerpoint/2010/main" val="259760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54A9-1CE4-DDBE-CC51-F33DFFCA0A04}"/>
              </a:ext>
            </a:extLst>
          </p:cNvPr>
          <p:cNvSpPr>
            <a:spLocks noGrp="1"/>
          </p:cNvSpPr>
          <p:nvPr>
            <p:ph type="title"/>
          </p:nvPr>
        </p:nvSpPr>
        <p:spPr/>
        <p:txBody>
          <a:bodyPr>
            <a:normAutofit fontScale="90000"/>
          </a:bodyPr>
          <a:lstStyle/>
          <a:p>
            <a:r>
              <a:rPr lang="en-US" dirty="0">
                <a:solidFill>
                  <a:srgbClr val="1A1B22"/>
                </a:solidFill>
              </a:rPr>
              <a:t>Computing weight of evidence (</a:t>
            </a:r>
            <a:r>
              <a:rPr lang="en-US" dirty="0" err="1">
                <a:solidFill>
                  <a:srgbClr val="1A1B22"/>
                </a:solidFill>
              </a:rPr>
              <a:t>WoE</a:t>
            </a:r>
            <a:r>
              <a:rPr lang="en-US" dirty="0">
                <a:solidFill>
                  <a:srgbClr val="1A1B22"/>
                </a:solidFill>
              </a:rPr>
              <a:t>), information value (IV), plotting of results and getting the reference category of discrete features</a:t>
            </a:r>
            <a:endParaRPr lang="en-US" dirty="0"/>
          </a:p>
        </p:txBody>
      </p:sp>
      <p:sp>
        <p:nvSpPr>
          <p:cNvPr id="3" name="Content Placeholder 2">
            <a:extLst>
              <a:ext uri="{FF2B5EF4-FFF2-40B4-BE49-F238E27FC236}">
                <a16:creationId xmlns:a16="http://schemas.microsoft.com/office/drawing/2014/main" id="{D12F6001-9615-215A-5BF7-3F7229C2456F}"/>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1A1B22"/>
                </a:solidFill>
              </a:rPr>
              <a:t>1. grade</a:t>
            </a:r>
          </a:p>
          <a:p>
            <a:pPr>
              <a:buNone/>
            </a:pPr>
            <a:r>
              <a:rPr lang="en-US" dirty="0">
                <a:solidFill>
                  <a:srgbClr val="1A1B22"/>
                </a:solidFill>
              </a:rPr>
              <a:t>2. </a:t>
            </a:r>
            <a:r>
              <a:rPr lang="en-US" dirty="0" err="1">
                <a:solidFill>
                  <a:srgbClr val="1A1B22"/>
                </a:solidFill>
              </a:rPr>
              <a:t>home_ownership</a:t>
            </a:r>
            <a:endParaRPr lang="en-US" dirty="0" err="1">
              <a:solidFill>
                <a:srgbClr val="1A1B22"/>
              </a:solidFill>
              <a:ea typeface="+mn-lt"/>
              <a:cs typeface="+mn-lt"/>
            </a:endParaRPr>
          </a:p>
          <a:p>
            <a:pPr>
              <a:buNone/>
            </a:pPr>
            <a:r>
              <a:rPr lang="en-US" dirty="0">
                <a:solidFill>
                  <a:srgbClr val="1A1B22"/>
                </a:solidFill>
              </a:rPr>
              <a:t>3. </a:t>
            </a:r>
            <a:r>
              <a:rPr lang="en-US" dirty="0" err="1">
                <a:solidFill>
                  <a:srgbClr val="1A1B22"/>
                </a:solidFill>
              </a:rPr>
              <a:t>addr_state</a:t>
            </a:r>
            <a:endParaRPr lang="en-US" dirty="0" err="1">
              <a:solidFill>
                <a:srgbClr val="1A1B22"/>
              </a:solidFill>
              <a:ea typeface="+mn-lt"/>
              <a:cs typeface="+mn-lt"/>
            </a:endParaRPr>
          </a:p>
          <a:p>
            <a:pPr>
              <a:buNone/>
            </a:pPr>
            <a:r>
              <a:rPr lang="en-US" dirty="0">
                <a:solidFill>
                  <a:srgbClr val="1A1B22"/>
                </a:solidFill>
              </a:rPr>
              <a:t>4. </a:t>
            </a:r>
            <a:r>
              <a:rPr lang="en-US" dirty="0" err="1">
                <a:solidFill>
                  <a:srgbClr val="1A1B22"/>
                </a:solidFill>
              </a:rPr>
              <a:t>verification_status</a:t>
            </a:r>
            <a:endParaRPr lang="en-US" dirty="0" err="1">
              <a:solidFill>
                <a:srgbClr val="1A1B22"/>
              </a:solidFill>
              <a:ea typeface="+mn-lt"/>
              <a:cs typeface="+mn-lt"/>
            </a:endParaRPr>
          </a:p>
          <a:p>
            <a:pPr>
              <a:buNone/>
            </a:pPr>
            <a:r>
              <a:rPr lang="en-US" dirty="0">
                <a:solidFill>
                  <a:srgbClr val="1A1B22"/>
                </a:solidFill>
              </a:rPr>
              <a:t>5. purpose</a:t>
            </a:r>
            <a:endParaRPr lang="en-US" dirty="0"/>
          </a:p>
          <a:p>
            <a:pPr>
              <a:buNone/>
            </a:pPr>
            <a:r>
              <a:rPr lang="en-US" dirty="0">
                <a:solidFill>
                  <a:srgbClr val="1A1B22"/>
                </a:solidFill>
              </a:rPr>
              <a:t>6. </a:t>
            </a:r>
            <a:r>
              <a:rPr lang="en-US" dirty="0" err="1">
                <a:solidFill>
                  <a:srgbClr val="1A1B22"/>
                </a:solidFill>
              </a:rPr>
              <a:t>initial_list_status</a:t>
            </a:r>
            <a:endParaRPr lang="en-US" dirty="0" err="1"/>
          </a:p>
        </p:txBody>
      </p:sp>
    </p:spTree>
    <p:extLst>
      <p:ext uri="{BB962C8B-B14F-4D97-AF65-F5344CB8AC3E}">
        <p14:creationId xmlns:p14="http://schemas.microsoft.com/office/powerpoint/2010/main" val="366829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1E53-4358-5422-9D4B-33116F8A9560}"/>
              </a:ext>
            </a:extLst>
          </p:cNvPr>
          <p:cNvSpPr>
            <a:spLocks noGrp="1"/>
          </p:cNvSpPr>
          <p:nvPr>
            <p:ph type="title"/>
          </p:nvPr>
        </p:nvSpPr>
        <p:spPr/>
        <p:txBody>
          <a:bodyPr/>
          <a:lstStyle/>
          <a:p>
            <a:r>
              <a:rPr lang="en-US" dirty="0">
                <a:cs typeface="Aharoni"/>
              </a:rPr>
              <a:t>1. grade</a:t>
            </a:r>
          </a:p>
        </p:txBody>
      </p:sp>
      <p:pic>
        <p:nvPicPr>
          <p:cNvPr id="5" name="Picture 4" descr="A graph with a line&#10;&#10;Description automatically generated">
            <a:extLst>
              <a:ext uri="{FF2B5EF4-FFF2-40B4-BE49-F238E27FC236}">
                <a16:creationId xmlns:a16="http://schemas.microsoft.com/office/drawing/2014/main" id="{CCBFC3DB-89EF-E827-ED25-783B6631A490}"/>
              </a:ext>
            </a:extLst>
          </p:cNvPr>
          <p:cNvPicPr>
            <a:picLocks noChangeAspect="1"/>
          </p:cNvPicPr>
          <p:nvPr/>
        </p:nvPicPr>
        <p:blipFill>
          <a:blip r:embed="rId2"/>
          <a:stretch>
            <a:fillRect/>
          </a:stretch>
        </p:blipFill>
        <p:spPr>
          <a:xfrm>
            <a:off x="1197429" y="1361412"/>
            <a:ext cx="10156372" cy="5310833"/>
          </a:xfrm>
          <a:prstGeom prst="rect">
            <a:avLst/>
          </a:prstGeom>
        </p:spPr>
      </p:pic>
    </p:spTree>
    <p:extLst>
      <p:ext uri="{BB962C8B-B14F-4D97-AF65-F5344CB8AC3E}">
        <p14:creationId xmlns:p14="http://schemas.microsoft.com/office/powerpoint/2010/main" val="365167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5BFF-8CAD-942D-6B99-85E50F8090DE}"/>
              </a:ext>
            </a:extLst>
          </p:cNvPr>
          <p:cNvSpPr>
            <a:spLocks noGrp="1"/>
          </p:cNvSpPr>
          <p:nvPr>
            <p:ph type="title"/>
          </p:nvPr>
        </p:nvSpPr>
        <p:spPr/>
        <p:txBody>
          <a:bodyPr/>
          <a:lstStyle/>
          <a:p>
            <a:r>
              <a:rPr lang="en-US" dirty="0">
                <a:cs typeface="Aharoni"/>
              </a:rPr>
              <a:t>Creating dummy variables for continuous features (advanced)</a:t>
            </a:r>
          </a:p>
        </p:txBody>
      </p:sp>
      <p:sp>
        <p:nvSpPr>
          <p:cNvPr id="3" name="Content Placeholder 2">
            <a:extLst>
              <a:ext uri="{FF2B5EF4-FFF2-40B4-BE49-F238E27FC236}">
                <a16:creationId xmlns:a16="http://schemas.microsoft.com/office/drawing/2014/main" id="{5C2FA67D-89BE-DA99-E9B1-B61F7E1D0E59}"/>
              </a:ext>
            </a:extLst>
          </p:cNvPr>
          <p:cNvSpPr>
            <a:spLocks noGrp="1"/>
          </p:cNvSpPr>
          <p:nvPr>
            <p:ph idx="1"/>
          </p:nvPr>
        </p:nvSpPr>
        <p:spPr>
          <a:xfrm>
            <a:off x="838200" y="1825625"/>
            <a:ext cx="10515600" cy="1904611"/>
          </a:xfrm>
        </p:spPr>
        <p:txBody>
          <a:bodyPr vert="horz" lIns="91440" tIns="45720" rIns="91440" bIns="45720" rtlCol="0" anchor="t">
            <a:normAutofit/>
          </a:bodyPr>
          <a:lstStyle/>
          <a:p>
            <a:pPr marL="0" indent="0">
              <a:buNone/>
            </a:pPr>
            <a:r>
              <a:rPr lang="en-US"/>
              <a:t>Strategy:</a:t>
            </a:r>
          </a:p>
          <a:p>
            <a:pPr marL="0" indent="0">
              <a:buNone/>
            </a:pPr>
            <a:r>
              <a:rPr lang="en-US" dirty="0"/>
              <a:t>Use Fine classing to create categories based on values</a:t>
            </a:r>
          </a:p>
          <a:p>
            <a:pPr marL="0" indent="0">
              <a:buNone/>
            </a:pPr>
            <a:r>
              <a:rPr lang="en-US" dirty="0"/>
              <a:t>Use coarse classing to combine some of the categories created using fine classing if required</a:t>
            </a:r>
          </a:p>
          <a:p>
            <a:endParaRPr lang="en-US" dirty="0"/>
          </a:p>
          <a:p>
            <a:endParaRPr lang="en-US" dirty="0"/>
          </a:p>
        </p:txBody>
      </p:sp>
      <p:sp>
        <p:nvSpPr>
          <p:cNvPr id="4" name="TextBox 3">
            <a:extLst>
              <a:ext uri="{FF2B5EF4-FFF2-40B4-BE49-F238E27FC236}">
                <a16:creationId xmlns:a16="http://schemas.microsoft.com/office/drawing/2014/main" id="{ABBC721C-EEE7-EA5D-5E2E-9682221C2523}"/>
              </a:ext>
            </a:extLst>
          </p:cNvPr>
          <p:cNvSpPr txBox="1"/>
          <p:nvPr/>
        </p:nvSpPr>
        <p:spPr>
          <a:xfrm>
            <a:off x="1686426" y="4012532"/>
            <a:ext cx="362551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Segoe UI"/>
              </a:rPr>
              <a:t>1. </a:t>
            </a:r>
            <a:r>
              <a:rPr lang="en-US" sz="2000" dirty="0" err="1">
                <a:cs typeface="Segoe UI"/>
              </a:rPr>
              <a:t>mths_since_issue_d</a:t>
            </a:r>
            <a:r>
              <a:rPr lang="en-US" sz="2000" dirty="0">
                <a:cs typeface="Segoe UI"/>
              </a:rPr>
              <a:t>​</a:t>
            </a:r>
          </a:p>
          <a:p>
            <a:r>
              <a:rPr lang="en-US" sz="2000" dirty="0">
                <a:cs typeface="Segoe UI"/>
              </a:rPr>
              <a:t>2. </a:t>
            </a:r>
            <a:r>
              <a:rPr lang="en-US" sz="2000" dirty="0" err="1">
                <a:cs typeface="Segoe UI"/>
              </a:rPr>
              <a:t>int_rate</a:t>
            </a:r>
            <a:r>
              <a:rPr lang="en-US" sz="2000" dirty="0">
                <a:cs typeface="Segoe UI"/>
              </a:rPr>
              <a:t>​</a:t>
            </a:r>
          </a:p>
          <a:p>
            <a:r>
              <a:rPr lang="en-US" sz="2000" dirty="0">
                <a:cs typeface="Segoe UI"/>
              </a:rPr>
              <a:t>3. </a:t>
            </a:r>
            <a:r>
              <a:rPr lang="en-US" sz="2000" dirty="0" err="1">
                <a:cs typeface="Segoe UI"/>
              </a:rPr>
              <a:t>mths_since_earliest_cr_line</a:t>
            </a:r>
            <a:r>
              <a:rPr lang="en-US" sz="2000" dirty="0">
                <a:cs typeface="Segoe UI"/>
              </a:rPr>
              <a:t>​</a:t>
            </a:r>
          </a:p>
          <a:p>
            <a:r>
              <a:rPr lang="en-US" sz="2000" dirty="0">
                <a:cs typeface="Segoe UI"/>
              </a:rPr>
              <a:t>4. delinq_2yrs​</a:t>
            </a:r>
          </a:p>
          <a:p>
            <a:r>
              <a:rPr lang="en-US" sz="2000" dirty="0">
                <a:cs typeface="Segoe UI"/>
              </a:rPr>
              <a:t>5. inq_last_6mths​</a:t>
            </a:r>
          </a:p>
          <a:p>
            <a:endParaRPr lang="en-US" sz="2000" dirty="0">
              <a:cs typeface="Segoe UI"/>
            </a:endParaRPr>
          </a:p>
        </p:txBody>
      </p:sp>
      <p:sp>
        <p:nvSpPr>
          <p:cNvPr id="5" name="TextBox 4">
            <a:extLst>
              <a:ext uri="{FF2B5EF4-FFF2-40B4-BE49-F238E27FC236}">
                <a16:creationId xmlns:a16="http://schemas.microsoft.com/office/drawing/2014/main" id="{F5007B32-73ED-93FC-4504-E30109365C63}"/>
              </a:ext>
            </a:extLst>
          </p:cNvPr>
          <p:cNvSpPr txBox="1"/>
          <p:nvPr/>
        </p:nvSpPr>
        <p:spPr>
          <a:xfrm>
            <a:off x="5656847" y="4012532"/>
            <a:ext cx="27432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Segoe UI"/>
              </a:rPr>
              <a:t>6. </a:t>
            </a:r>
            <a:r>
              <a:rPr lang="en-US" sz="2000" err="1">
                <a:cs typeface="Segoe UI"/>
              </a:rPr>
              <a:t>open_acc</a:t>
            </a:r>
            <a:r>
              <a:rPr lang="en-US" sz="2000" dirty="0">
                <a:cs typeface="Segoe UI"/>
              </a:rPr>
              <a:t>​​</a:t>
            </a:r>
          </a:p>
          <a:p>
            <a:r>
              <a:rPr lang="en-US" sz="2000" dirty="0">
                <a:cs typeface="Segoe UI"/>
              </a:rPr>
              <a:t>7. </a:t>
            </a:r>
            <a:r>
              <a:rPr lang="en-US" sz="2000" err="1">
                <a:cs typeface="Segoe UI"/>
              </a:rPr>
              <a:t>pub_rec</a:t>
            </a:r>
            <a:r>
              <a:rPr lang="en-US" sz="2000" dirty="0">
                <a:cs typeface="Segoe UI"/>
              </a:rPr>
              <a:t>​​</a:t>
            </a:r>
          </a:p>
          <a:p>
            <a:r>
              <a:rPr lang="en-US" sz="2000" dirty="0">
                <a:cs typeface="Segoe UI"/>
              </a:rPr>
              <a:t>8. </a:t>
            </a:r>
            <a:r>
              <a:rPr lang="en-US" sz="2000" err="1">
                <a:cs typeface="Segoe UI"/>
              </a:rPr>
              <a:t>total_acc</a:t>
            </a:r>
            <a:r>
              <a:rPr lang="en-US" sz="2000" dirty="0">
                <a:cs typeface="Segoe UI"/>
              </a:rPr>
              <a:t>​​</a:t>
            </a:r>
          </a:p>
          <a:p>
            <a:r>
              <a:rPr lang="en-US" sz="2000" dirty="0">
                <a:cs typeface="Segoe UI"/>
              </a:rPr>
              <a:t>9. </a:t>
            </a:r>
            <a:r>
              <a:rPr lang="en-US" sz="2000" err="1">
                <a:cs typeface="Segoe UI"/>
              </a:rPr>
              <a:t>acc_now_delinq</a:t>
            </a:r>
            <a:r>
              <a:rPr lang="en-US" sz="2000" dirty="0">
                <a:cs typeface="Segoe UI"/>
              </a:rPr>
              <a:t>​​</a:t>
            </a:r>
          </a:p>
          <a:p>
            <a:r>
              <a:rPr lang="en-US" sz="2000" dirty="0">
                <a:cs typeface="Segoe UI"/>
              </a:rPr>
              <a:t>10. </a:t>
            </a:r>
            <a:r>
              <a:rPr lang="en-US" sz="2000" err="1">
                <a:cs typeface="Segoe UI"/>
              </a:rPr>
              <a:t>total_rev_hi_lim</a:t>
            </a:r>
            <a:endParaRPr lang="en-US" sz="2000" dirty="0">
              <a:cs typeface="Segoe UI"/>
            </a:endParaRPr>
          </a:p>
        </p:txBody>
      </p:sp>
    </p:spTree>
    <p:extLst>
      <p:ext uri="{BB962C8B-B14F-4D97-AF65-F5344CB8AC3E}">
        <p14:creationId xmlns:p14="http://schemas.microsoft.com/office/powerpoint/2010/main" val="363225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24AC-D621-B099-4CEA-AD30C73EBA2F}"/>
              </a:ext>
            </a:extLst>
          </p:cNvPr>
          <p:cNvSpPr>
            <a:spLocks noGrp="1"/>
          </p:cNvSpPr>
          <p:nvPr>
            <p:ph type="title"/>
          </p:nvPr>
        </p:nvSpPr>
        <p:spPr/>
        <p:txBody>
          <a:bodyPr/>
          <a:lstStyle/>
          <a:p>
            <a:r>
              <a:rPr lang="en-US" dirty="0">
                <a:cs typeface="Aharoni"/>
              </a:rPr>
              <a:t>1. </a:t>
            </a:r>
            <a:r>
              <a:rPr lang="en-US" dirty="0" err="1">
                <a:cs typeface="Aharoni"/>
              </a:rPr>
              <a:t>mths_since_issue_d</a:t>
            </a:r>
            <a:r>
              <a:rPr lang="en-US" dirty="0">
                <a:cs typeface="Aharoni"/>
              </a:rPr>
              <a:t> </a:t>
            </a:r>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3D7BC53D-1FBA-D901-3B43-5C4DD6F5E99D}"/>
              </a:ext>
            </a:extLst>
          </p:cNvPr>
          <p:cNvPicPr>
            <a:picLocks noChangeAspect="1"/>
          </p:cNvPicPr>
          <p:nvPr/>
        </p:nvPicPr>
        <p:blipFill>
          <a:blip r:embed="rId2"/>
          <a:stretch>
            <a:fillRect/>
          </a:stretch>
        </p:blipFill>
        <p:spPr>
          <a:xfrm>
            <a:off x="1833563" y="1434264"/>
            <a:ext cx="8524875" cy="4591050"/>
          </a:xfrm>
          <a:prstGeom prst="rect">
            <a:avLst/>
          </a:prstGeom>
        </p:spPr>
      </p:pic>
    </p:spTree>
    <p:extLst>
      <p:ext uri="{BB962C8B-B14F-4D97-AF65-F5344CB8AC3E}">
        <p14:creationId xmlns:p14="http://schemas.microsoft.com/office/powerpoint/2010/main" val="3919347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24AC-D621-B099-4CEA-AD30C73EBA2F}"/>
              </a:ext>
            </a:extLst>
          </p:cNvPr>
          <p:cNvSpPr>
            <a:spLocks noGrp="1"/>
          </p:cNvSpPr>
          <p:nvPr>
            <p:ph type="title"/>
          </p:nvPr>
        </p:nvSpPr>
        <p:spPr/>
        <p:txBody>
          <a:bodyPr/>
          <a:lstStyle/>
          <a:p>
            <a:r>
              <a:rPr lang="en-US" dirty="0">
                <a:cs typeface="Aharoni"/>
              </a:rPr>
              <a:t>1. </a:t>
            </a:r>
            <a:r>
              <a:rPr lang="en-US" dirty="0" err="1">
                <a:cs typeface="Aharoni"/>
              </a:rPr>
              <a:t>mths_since_issue_d</a:t>
            </a:r>
            <a:r>
              <a:rPr lang="en-US" dirty="0">
                <a:cs typeface="Aharoni"/>
              </a:rPr>
              <a:t> </a:t>
            </a:r>
            <a:endParaRPr lang="en-US" dirty="0"/>
          </a:p>
        </p:txBody>
      </p:sp>
      <p:pic>
        <p:nvPicPr>
          <p:cNvPr id="3" name="Picture 2" descr="A screenshot of a computer&#10;&#10;Description automatically generated">
            <a:extLst>
              <a:ext uri="{FF2B5EF4-FFF2-40B4-BE49-F238E27FC236}">
                <a16:creationId xmlns:a16="http://schemas.microsoft.com/office/drawing/2014/main" id="{FB46CF74-6DCF-7CA1-8660-5C0BA0D5E20B}"/>
              </a:ext>
            </a:extLst>
          </p:cNvPr>
          <p:cNvPicPr>
            <a:picLocks noChangeAspect="1"/>
          </p:cNvPicPr>
          <p:nvPr/>
        </p:nvPicPr>
        <p:blipFill>
          <a:blip r:embed="rId2"/>
          <a:stretch>
            <a:fillRect/>
          </a:stretch>
        </p:blipFill>
        <p:spPr>
          <a:xfrm>
            <a:off x="1219200" y="1505135"/>
            <a:ext cx="9916886" cy="4936302"/>
          </a:xfrm>
          <a:prstGeom prst="rect">
            <a:avLst/>
          </a:prstGeom>
        </p:spPr>
      </p:pic>
    </p:spTree>
    <p:extLst>
      <p:ext uri="{BB962C8B-B14F-4D97-AF65-F5344CB8AC3E}">
        <p14:creationId xmlns:p14="http://schemas.microsoft.com/office/powerpoint/2010/main" val="59623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24AC-D621-B099-4CEA-AD30C73EBA2F}"/>
              </a:ext>
            </a:extLst>
          </p:cNvPr>
          <p:cNvSpPr>
            <a:spLocks noGrp="1"/>
          </p:cNvSpPr>
          <p:nvPr>
            <p:ph type="title"/>
          </p:nvPr>
        </p:nvSpPr>
        <p:spPr/>
        <p:txBody>
          <a:bodyPr/>
          <a:lstStyle/>
          <a:p>
            <a:r>
              <a:rPr lang="en-US" dirty="0">
                <a:cs typeface="Aharoni"/>
              </a:rPr>
              <a:t>1. </a:t>
            </a:r>
            <a:r>
              <a:rPr lang="en-US" dirty="0" err="1">
                <a:cs typeface="Aharoni"/>
              </a:rPr>
              <a:t>mths_since_issue_d</a:t>
            </a:r>
            <a:r>
              <a:rPr lang="en-US" dirty="0">
                <a:cs typeface="Aharoni"/>
              </a:rPr>
              <a:t> </a:t>
            </a:r>
            <a:endParaRPr lang="en-US" dirty="0"/>
          </a:p>
        </p:txBody>
      </p:sp>
      <p:pic>
        <p:nvPicPr>
          <p:cNvPr id="4" name="Picture 3" descr="A graph with blue lines and numbers&#10;&#10;Description automatically generated">
            <a:extLst>
              <a:ext uri="{FF2B5EF4-FFF2-40B4-BE49-F238E27FC236}">
                <a16:creationId xmlns:a16="http://schemas.microsoft.com/office/drawing/2014/main" id="{850095F3-74CC-CFF7-E39A-772E4C2C120C}"/>
              </a:ext>
            </a:extLst>
          </p:cNvPr>
          <p:cNvPicPr>
            <a:picLocks noChangeAspect="1"/>
          </p:cNvPicPr>
          <p:nvPr/>
        </p:nvPicPr>
        <p:blipFill>
          <a:blip r:embed="rId2"/>
          <a:stretch>
            <a:fillRect/>
          </a:stretch>
        </p:blipFill>
        <p:spPr>
          <a:xfrm>
            <a:off x="838200" y="1415143"/>
            <a:ext cx="10668000" cy="5148944"/>
          </a:xfrm>
          <a:prstGeom prst="rect">
            <a:avLst/>
          </a:prstGeom>
        </p:spPr>
      </p:pic>
    </p:spTree>
    <p:extLst>
      <p:ext uri="{BB962C8B-B14F-4D97-AF65-F5344CB8AC3E}">
        <p14:creationId xmlns:p14="http://schemas.microsoft.com/office/powerpoint/2010/main" val="99816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24AC-D621-B099-4CEA-AD30C73EBA2F}"/>
              </a:ext>
            </a:extLst>
          </p:cNvPr>
          <p:cNvSpPr>
            <a:spLocks noGrp="1"/>
          </p:cNvSpPr>
          <p:nvPr>
            <p:ph type="title"/>
          </p:nvPr>
        </p:nvSpPr>
        <p:spPr/>
        <p:txBody>
          <a:bodyPr/>
          <a:lstStyle/>
          <a:p>
            <a:r>
              <a:rPr lang="en-US" dirty="0">
                <a:cs typeface="Aharoni"/>
              </a:rPr>
              <a:t>1. </a:t>
            </a:r>
            <a:r>
              <a:rPr lang="en-US" dirty="0" err="1">
                <a:cs typeface="Aharoni"/>
              </a:rPr>
              <a:t>mths_since_issue_d</a:t>
            </a:r>
            <a:r>
              <a:rPr lang="en-US" dirty="0">
                <a:cs typeface="Aharoni"/>
              </a:rPr>
              <a:t> </a:t>
            </a:r>
            <a:endParaRPr lang="en-US" dirty="0"/>
          </a:p>
        </p:txBody>
      </p:sp>
      <p:pic>
        <p:nvPicPr>
          <p:cNvPr id="3" name="Picture 2" descr="A screenshot of a computer&#10;&#10;Description automatically generated">
            <a:extLst>
              <a:ext uri="{FF2B5EF4-FFF2-40B4-BE49-F238E27FC236}">
                <a16:creationId xmlns:a16="http://schemas.microsoft.com/office/drawing/2014/main" id="{5F45CCE0-5ED7-60A4-52CE-4F6509CF3111}"/>
              </a:ext>
            </a:extLst>
          </p:cNvPr>
          <p:cNvPicPr>
            <a:picLocks noChangeAspect="1"/>
          </p:cNvPicPr>
          <p:nvPr/>
        </p:nvPicPr>
        <p:blipFill>
          <a:blip r:embed="rId2"/>
          <a:stretch>
            <a:fillRect/>
          </a:stretch>
        </p:blipFill>
        <p:spPr>
          <a:xfrm>
            <a:off x="707571" y="1681225"/>
            <a:ext cx="10776858" cy="4203121"/>
          </a:xfrm>
          <a:prstGeom prst="rect">
            <a:avLst/>
          </a:prstGeom>
        </p:spPr>
      </p:pic>
    </p:spTree>
    <p:extLst>
      <p:ext uri="{BB962C8B-B14F-4D97-AF65-F5344CB8AC3E}">
        <p14:creationId xmlns:p14="http://schemas.microsoft.com/office/powerpoint/2010/main" val="1462704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gital numbers and graphs">
            <a:extLst>
              <a:ext uri="{FF2B5EF4-FFF2-40B4-BE49-F238E27FC236}">
                <a16:creationId xmlns:a16="http://schemas.microsoft.com/office/drawing/2014/main" id="{7BEED6AF-720C-8494-B4B3-971B51E87164}"/>
              </a:ext>
            </a:extLst>
          </p:cNvPr>
          <p:cNvPicPr>
            <a:picLocks noChangeAspect="1"/>
          </p:cNvPicPr>
          <p:nvPr/>
        </p:nvPicPr>
        <p:blipFill rotWithShape="1">
          <a:blip r:embed="rId2"/>
          <a:srcRect l="30537" r="2227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E54FD6-6F09-B824-DA1F-5CC2009E1A4C}"/>
              </a:ext>
            </a:extLst>
          </p:cNvPr>
          <p:cNvSpPr>
            <a:spLocks noGrp="1"/>
          </p:cNvSpPr>
          <p:nvPr>
            <p:ph type="title"/>
          </p:nvPr>
        </p:nvSpPr>
        <p:spPr>
          <a:xfrm>
            <a:off x="5258393" y="407987"/>
            <a:ext cx="6290139" cy="1314190"/>
          </a:xfrm>
        </p:spPr>
        <p:txBody>
          <a:bodyPr>
            <a:normAutofit/>
          </a:bodyPr>
          <a:lstStyle/>
          <a:p>
            <a:r>
              <a:rPr lang="en-US" b="1" dirty="0">
                <a:latin typeface="Aharoni"/>
                <a:ea typeface="Calibri Light"/>
                <a:cs typeface="Aharoni"/>
              </a:rPr>
              <a:t>The Dataset</a:t>
            </a:r>
            <a:endParaRPr lang="en-US" b="1" dirty="0">
              <a:cs typeface="Aharoni"/>
            </a:endParaRPr>
          </a:p>
        </p:txBody>
      </p:sp>
      <p:sp>
        <p:nvSpPr>
          <p:cNvPr id="3" name="Content Placeholder 2">
            <a:extLst>
              <a:ext uri="{FF2B5EF4-FFF2-40B4-BE49-F238E27FC236}">
                <a16:creationId xmlns:a16="http://schemas.microsoft.com/office/drawing/2014/main" id="{7BEF1B0E-2A25-F15E-4EE4-40FE507FC045}"/>
              </a:ext>
            </a:extLst>
          </p:cNvPr>
          <p:cNvSpPr>
            <a:spLocks noGrp="1"/>
          </p:cNvSpPr>
          <p:nvPr>
            <p:ph idx="1"/>
          </p:nvPr>
        </p:nvSpPr>
        <p:spPr>
          <a:xfrm>
            <a:off x="5258392" y="1436307"/>
            <a:ext cx="6392498" cy="4692532"/>
          </a:xfrm>
        </p:spPr>
        <p:txBody>
          <a:bodyPr vert="horz" lIns="91440" tIns="45720" rIns="91440" bIns="45720" rtlCol="0" anchor="t">
            <a:noAutofit/>
          </a:bodyPr>
          <a:lstStyle/>
          <a:p>
            <a:r>
              <a:rPr lang="en-US" sz="2500" dirty="0">
                <a:latin typeface="Avenir Next LT Pro"/>
                <a:ea typeface="Calibri"/>
                <a:cs typeface="Calibri"/>
              </a:rPr>
              <a:t>The data is called “Lending Club Loan Data”.</a:t>
            </a:r>
            <a:endParaRPr lang="en-US" sz="2500" dirty="0"/>
          </a:p>
          <a:p>
            <a:r>
              <a:rPr lang="en-US" sz="2500" dirty="0">
                <a:ea typeface="+mn-lt"/>
                <a:cs typeface="+mn-lt"/>
              </a:rPr>
              <a:t>Lending Club is a peer-to-peer Lending company based in the US. They match people looking to invest money with people looking to borrow money. When investors invest their money through Lending Club, this money is passed onto borrowers, and when borrowers pay their loans back, the capital plus the interest passes on back to the investors. It is a win for everybody as they can get typically lower loan rates and higher investor returns.</a:t>
            </a:r>
            <a:endParaRPr lang="en-US" sz="2500" dirty="0"/>
          </a:p>
          <a:p>
            <a:endParaRPr lang="en-US" sz="2500" dirty="0"/>
          </a:p>
        </p:txBody>
      </p:sp>
    </p:spTree>
    <p:extLst>
      <p:ext uri="{BB962C8B-B14F-4D97-AF65-F5344CB8AC3E}">
        <p14:creationId xmlns:p14="http://schemas.microsoft.com/office/powerpoint/2010/main" val="376206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3B32-8D91-C0AB-6E7D-7C2E933C9278}"/>
              </a:ext>
            </a:extLst>
          </p:cNvPr>
          <p:cNvSpPr>
            <a:spLocks noGrp="1"/>
          </p:cNvSpPr>
          <p:nvPr>
            <p:ph type="title"/>
          </p:nvPr>
        </p:nvSpPr>
        <p:spPr/>
        <p:txBody>
          <a:bodyPr/>
          <a:lstStyle/>
          <a:p>
            <a:r>
              <a:rPr lang="en-US" dirty="0">
                <a:solidFill>
                  <a:srgbClr val="1A1B22"/>
                </a:solidFill>
                <a:latin typeface="Amazon Ember"/>
                <a:ea typeface="Amazon Ember"/>
                <a:cs typeface="Amazon Ember"/>
              </a:rPr>
              <a:t>Creating dummy variables for continuous features (special case)</a:t>
            </a:r>
            <a:endParaRPr lang="en-US" dirty="0"/>
          </a:p>
        </p:txBody>
      </p:sp>
      <p:sp>
        <p:nvSpPr>
          <p:cNvPr id="3" name="Content Placeholder 2">
            <a:extLst>
              <a:ext uri="{FF2B5EF4-FFF2-40B4-BE49-F238E27FC236}">
                <a16:creationId xmlns:a16="http://schemas.microsoft.com/office/drawing/2014/main" id="{081D12A2-4D9E-3079-D08D-3A3D6EACAE99}"/>
              </a:ext>
            </a:extLst>
          </p:cNvPr>
          <p:cNvSpPr>
            <a:spLocks noGrp="1"/>
          </p:cNvSpPr>
          <p:nvPr>
            <p:ph idx="1"/>
          </p:nvPr>
        </p:nvSpPr>
        <p:spPr/>
        <p:txBody>
          <a:bodyPr vert="horz" lIns="91440" tIns="45720" rIns="91440" bIns="45720" rtlCol="0" anchor="t">
            <a:normAutofit/>
          </a:bodyPr>
          <a:lstStyle/>
          <a:p>
            <a:pPr>
              <a:buNone/>
            </a:pPr>
            <a:r>
              <a:rPr lang="en-US" dirty="0">
                <a:ea typeface="+mn-lt"/>
                <a:cs typeface="+mn-lt"/>
              </a:rPr>
              <a:t>1. </a:t>
            </a:r>
            <a:r>
              <a:rPr lang="en-US" dirty="0" err="1">
                <a:ea typeface="+mn-lt"/>
                <a:cs typeface="+mn-lt"/>
              </a:rPr>
              <a:t>annual_inc</a:t>
            </a:r>
            <a:endParaRPr lang="en-US" dirty="0"/>
          </a:p>
          <a:p>
            <a:pPr>
              <a:buNone/>
            </a:pPr>
            <a:r>
              <a:rPr lang="en-US" dirty="0">
                <a:ea typeface="+mn-lt"/>
                <a:cs typeface="+mn-lt"/>
              </a:rPr>
              <a:t>2. </a:t>
            </a:r>
            <a:r>
              <a:rPr lang="en-US" dirty="0" err="1">
                <a:ea typeface="+mn-lt"/>
                <a:cs typeface="+mn-lt"/>
              </a:rPr>
              <a:t>mths_since_last_delinq</a:t>
            </a:r>
            <a:endParaRPr lang="en-US" dirty="0"/>
          </a:p>
          <a:p>
            <a:pPr>
              <a:buNone/>
            </a:pPr>
            <a:r>
              <a:rPr lang="en-US" dirty="0">
                <a:ea typeface="+mn-lt"/>
                <a:cs typeface="+mn-lt"/>
              </a:rPr>
              <a:t>3. </a:t>
            </a:r>
            <a:r>
              <a:rPr lang="en-US" err="1">
                <a:ea typeface="+mn-lt"/>
                <a:cs typeface="+mn-lt"/>
              </a:rPr>
              <a:t>dti</a:t>
            </a:r>
            <a:endParaRPr lang="en-US"/>
          </a:p>
          <a:p>
            <a:pPr>
              <a:buNone/>
            </a:pPr>
            <a:r>
              <a:rPr lang="en-US" dirty="0">
                <a:ea typeface="+mn-lt"/>
                <a:cs typeface="+mn-lt"/>
              </a:rPr>
              <a:t>4. </a:t>
            </a:r>
            <a:r>
              <a:rPr lang="en-US" err="1">
                <a:ea typeface="+mn-lt"/>
                <a:cs typeface="+mn-lt"/>
              </a:rPr>
              <a:t>mths_since_last_record</a:t>
            </a:r>
            <a:endParaRPr lang="en-US"/>
          </a:p>
          <a:p>
            <a:pPr marL="0" indent="0">
              <a:buNone/>
            </a:pPr>
            <a:endParaRPr lang="en-US" sz="4800" dirty="0"/>
          </a:p>
        </p:txBody>
      </p:sp>
    </p:spTree>
    <p:extLst>
      <p:ext uri="{BB962C8B-B14F-4D97-AF65-F5344CB8AC3E}">
        <p14:creationId xmlns:p14="http://schemas.microsoft.com/office/powerpoint/2010/main" val="216193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69983-9577-BDA0-B9CB-829EF142652A}"/>
              </a:ext>
            </a:extLst>
          </p:cNvPr>
          <p:cNvSpPr>
            <a:spLocks noGrp="1"/>
          </p:cNvSpPr>
          <p:nvPr>
            <p:ph type="title"/>
          </p:nvPr>
        </p:nvSpPr>
        <p:spPr/>
        <p:txBody>
          <a:bodyPr/>
          <a:lstStyle/>
          <a:p>
            <a:r>
              <a:rPr lang="en-US" dirty="0">
                <a:solidFill>
                  <a:srgbClr val="1A1B22"/>
                </a:solidFill>
                <a:latin typeface="Amazon Ember"/>
                <a:ea typeface="Amazon Ember"/>
                <a:cs typeface="Amazon Ember"/>
              </a:rPr>
              <a:t>Train - Test Split</a:t>
            </a:r>
            <a:endParaRPr lang="en-US" dirty="0"/>
          </a:p>
        </p:txBody>
      </p:sp>
      <p:sp>
        <p:nvSpPr>
          <p:cNvPr id="3" name="Content Placeholder 2">
            <a:extLst>
              <a:ext uri="{FF2B5EF4-FFF2-40B4-BE49-F238E27FC236}">
                <a16:creationId xmlns:a16="http://schemas.microsoft.com/office/drawing/2014/main" id="{69B1ECF1-6A35-04F5-452F-BB2A3154039C}"/>
              </a:ext>
            </a:extLst>
          </p:cNvPr>
          <p:cNvSpPr>
            <a:spLocks noGrp="1"/>
          </p:cNvSpPr>
          <p:nvPr>
            <p:ph idx="1"/>
          </p:nvPr>
        </p:nvSpPr>
        <p:spPr/>
        <p:txBody>
          <a:bodyPr vert="horz" lIns="91440" tIns="45720" rIns="91440" bIns="45720" rtlCol="0" anchor="t">
            <a:normAutofit/>
          </a:bodyPr>
          <a:lstStyle/>
          <a:p>
            <a:pPr>
              <a:buNone/>
            </a:pPr>
            <a:r>
              <a:rPr lang="en-US" dirty="0">
                <a:ea typeface="+mn-lt"/>
                <a:cs typeface="+mn-lt"/>
              </a:rPr>
              <a:t># 80-20 split into train-test sets</a:t>
            </a:r>
            <a:endParaRPr lang="en-US" dirty="0"/>
          </a:p>
          <a:p>
            <a:pPr marL="0" indent="0">
              <a:buNone/>
            </a:pPr>
            <a:r>
              <a:rPr lang="en-US" dirty="0" err="1">
                <a:ea typeface="+mn-lt"/>
                <a:cs typeface="+mn-lt"/>
              </a:rPr>
              <a:t>loan_data_inputs_train</a:t>
            </a:r>
            <a:r>
              <a:rPr lang="en-US" dirty="0">
                <a:ea typeface="+mn-lt"/>
                <a:cs typeface="+mn-lt"/>
              </a:rPr>
              <a:t>, </a:t>
            </a:r>
            <a:r>
              <a:rPr lang="en-US" dirty="0" err="1">
                <a:ea typeface="+mn-lt"/>
                <a:cs typeface="+mn-lt"/>
              </a:rPr>
              <a:t>loan_data_inputs_test</a:t>
            </a:r>
            <a:r>
              <a:rPr lang="en-US" dirty="0">
                <a:ea typeface="+mn-lt"/>
                <a:cs typeface="+mn-lt"/>
              </a:rPr>
              <a:t>, </a:t>
            </a:r>
            <a:r>
              <a:rPr lang="en-US" dirty="0" err="1">
                <a:ea typeface="+mn-lt"/>
                <a:cs typeface="+mn-lt"/>
              </a:rPr>
              <a:t>loan_data_targets_train</a:t>
            </a:r>
            <a:r>
              <a:rPr lang="en-US" dirty="0">
                <a:ea typeface="+mn-lt"/>
                <a:cs typeface="+mn-lt"/>
              </a:rPr>
              <a:t>, </a:t>
            </a:r>
            <a:r>
              <a:rPr lang="en-US" dirty="0" err="1">
                <a:ea typeface="+mn-lt"/>
                <a:cs typeface="+mn-lt"/>
              </a:rPr>
              <a:t>loan_data_targets_test</a:t>
            </a:r>
            <a:r>
              <a:rPr lang="en-US" dirty="0">
                <a:ea typeface="+mn-lt"/>
                <a:cs typeface="+mn-lt"/>
              </a:rPr>
              <a:t> = </a:t>
            </a:r>
            <a:r>
              <a:rPr lang="en-US" dirty="0" err="1">
                <a:ea typeface="+mn-lt"/>
                <a:cs typeface="+mn-lt"/>
              </a:rPr>
              <a:t>train_test_split</a:t>
            </a:r>
            <a:r>
              <a:rPr lang="en-US" dirty="0">
                <a:ea typeface="+mn-lt"/>
                <a:cs typeface="+mn-lt"/>
              </a:rPr>
              <a:t>(</a:t>
            </a:r>
            <a:r>
              <a:rPr lang="en-US" dirty="0" err="1">
                <a:ea typeface="+mn-lt"/>
                <a:cs typeface="+mn-lt"/>
              </a:rPr>
              <a:t>df_inputs_prepr,df_targets_prepr</a:t>
            </a:r>
            <a:r>
              <a:rPr lang="en-US" dirty="0">
                <a:ea typeface="+mn-lt"/>
                <a:cs typeface="+mn-lt"/>
              </a:rPr>
              <a:t>, </a:t>
            </a:r>
            <a:r>
              <a:rPr lang="en-US" dirty="0" err="1">
                <a:ea typeface="+mn-lt"/>
                <a:cs typeface="+mn-lt"/>
              </a:rPr>
              <a:t>test_size</a:t>
            </a:r>
            <a:r>
              <a:rPr lang="en-US" dirty="0">
                <a:ea typeface="+mn-lt"/>
                <a:cs typeface="+mn-lt"/>
              </a:rPr>
              <a:t> = 0.2, </a:t>
            </a:r>
            <a:r>
              <a:rPr lang="en-US" dirty="0" err="1">
                <a:ea typeface="+mn-lt"/>
                <a:cs typeface="+mn-lt"/>
              </a:rPr>
              <a:t>random_state</a:t>
            </a:r>
            <a:r>
              <a:rPr lang="en-US" dirty="0">
                <a:ea typeface="+mn-lt"/>
                <a:cs typeface="+mn-lt"/>
              </a:rPr>
              <a:t> = 42)</a:t>
            </a:r>
            <a:endParaRPr lang="en-US" dirty="0"/>
          </a:p>
        </p:txBody>
      </p:sp>
    </p:spTree>
    <p:extLst>
      <p:ext uri="{BB962C8B-B14F-4D97-AF65-F5344CB8AC3E}">
        <p14:creationId xmlns:p14="http://schemas.microsoft.com/office/powerpoint/2010/main" val="213858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077F-EDD0-7E3B-3A35-B2E9ED0B0E1C}"/>
              </a:ext>
            </a:extLst>
          </p:cNvPr>
          <p:cNvSpPr>
            <a:spLocks noGrp="1"/>
          </p:cNvSpPr>
          <p:nvPr>
            <p:ph type="title"/>
          </p:nvPr>
        </p:nvSpPr>
        <p:spPr/>
        <p:txBody>
          <a:bodyPr/>
          <a:lstStyle/>
          <a:p>
            <a:r>
              <a:rPr lang="en-US" dirty="0">
                <a:cs typeface="Aharoni"/>
              </a:rPr>
              <a:t>Saving the data</a:t>
            </a:r>
            <a:endParaRPr lang="en-US" dirty="0"/>
          </a:p>
        </p:txBody>
      </p:sp>
      <p:pic>
        <p:nvPicPr>
          <p:cNvPr id="4" name="Picture 3" descr="A screenshot of a computer code&#10;&#10;Description automatically generated">
            <a:extLst>
              <a:ext uri="{FF2B5EF4-FFF2-40B4-BE49-F238E27FC236}">
                <a16:creationId xmlns:a16="http://schemas.microsoft.com/office/drawing/2014/main" id="{BEFA0E4D-D668-4C68-C6B3-796655108B2E}"/>
              </a:ext>
            </a:extLst>
          </p:cNvPr>
          <p:cNvPicPr>
            <a:picLocks noChangeAspect="1"/>
          </p:cNvPicPr>
          <p:nvPr/>
        </p:nvPicPr>
        <p:blipFill>
          <a:blip r:embed="rId2"/>
          <a:stretch>
            <a:fillRect/>
          </a:stretch>
        </p:blipFill>
        <p:spPr>
          <a:xfrm>
            <a:off x="2270352" y="1783216"/>
            <a:ext cx="7662182" cy="4652282"/>
          </a:xfrm>
          <a:prstGeom prst="rect">
            <a:avLst/>
          </a:prstGeom>
        </p:spPr>
      </p:pic>
    </p:spTree>
    <p:extLst>
      <p:ext uri="{BB962C8B-B14F-4D97-AF65-F5344CB8AC3E}">
        <p14:creationId xmlns:p14="http://schemas.microsoft.com/office/powerpoint/2010/main" val="1524795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0A5B-20C9-26DE-404B-1093AF5D3E5B}"/>
              </a:ext>
            </a:extLst>
          </p:cNvPr>
          <p:cNvSpPr>
            <a:spLocks noGrp="1"/>
          </p:cNvSpPr>
          <p:nvPr>
            <p:ph type="title"/>
          </p:nvPr>
        </p:nvSpPr>
        <p:spPr/>
        <p:txBody>
          <a:bodyPr/>
          <a:lstStyle/>
          <a:p>
            <a:r>
              <a:rPr lang="en-US" dirty="0">
                <a:solidFill>
                  <a:srgbClr val="1A1B22"/>
                </a:solidFill>
                <a:latin typeface="Amazon Ember"/>
                <a:ea typeface="Amazon Ember"/>
                <a:cs typeface="Amazon Ember"/>
              </a:rPr>
              <a:t>PD Model Fitting Using </a:t>
            </a:r>
            <a:r>
              <a:rPr lang="en-US" dirty="0" err="1">
                <a:solidFill>
                  <a:srgbClr val="1A1B22"/>
                </a:solidFill>
                <a:latin typeface="Amazon Ember"/>
                <a:ea typeface="Amazon Ember"/>
                <a:cs typeface="Amazon Ember"/>
              </a:rPr>
              <a:t>XGBoost</a:t>
            </a:r>
            <a:r>
              <a:rPr lang="en-US" dirty="0">
                <a:solidFill>
                  <a:srgbClr val="1A1B22"/>
                </a:solidFill>
                <a:latin typeface="Amazon Ember"/>
                <a:ea typeface="Amazon Ember"/>
                <a:cs typeface="Amazon Ember"/>
              </a:rPr>
              <a:t> Classifier</a:t>
            </a:r>
            <a:endParaRPr lang="en-US" dirty="0"/>
          </a:p>
        </p:txBody>
      </p:sp>
      <p:pic>
        <p:nvPicPr>
          <p:cNvPr id="4" name="Picture 3" descr="A screenshot of a computer screen&#10;&#10;Description automatically generated">
            <a:extLst>
              <a:ext uri="{FF2B5EF4-FFF2-40B4-BE49-F238E27FC236}">
                <a16:creationId xmlns:a16="http://schemas.microsoft.com/office/drawing/2014/main" id="{3985A369-6BE0-DD11-28A1-A69E6F1BE5CB}"/>
              </a:ext>
            </a:extLst>
          </p:cNvPr>
          <p:cNvPicPr>
            <a:picLocks noChangeAspect="1"/>
          </p:cNvPicPr>
          <p:nvPr/>
        </p:nvPicPr>
        <p:blipFill>
          <a:blip r:embed="rId2"/>
          <a:stretch>
            <a:fillRect/>
          </a:stretch>
        </p:blipFill>
        <p:spPr>
          <a:xfrm>
            <a:off x="369721" y="1693194"/>
            <a:ext cx="7171323" cy="4353929"/>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DAA70108-0DB6-FBA7-6297-6F3A7B75C2A5}"/>
              </a:ext>
            </a:extLst>
          </p:cNvPr>
          <p:cNvPicPr>
            <a:picLocks noChangeAspect="1"/>
          </p:cNvPicPr>
          <p:nvPr/>
        </p:nvPicPr>
        <p:blipFill>
          <a:blip r:embed="rId3"/>
          <a:stretch>
            <a:fillRect/>
          </a:stretch>
        </p:blipFill>
        <p:spPr>
          <a:xfrm>
            <a:off x="7697704" y="1693696"/>
            <a:ext cx="3905250" cy="4463215"/>
          </a:xfrm>
          <a:prstGeom prst="rect">
            <a:avLst/>
          </a:prstGeom>
        </p:spPr>
      </p:pic>
    </p:spTree>
    <p:extLst>
      <p:ext uri="{BB962C8B-B14F-4D97-AF65-F5344CB8AC3E}">
        <p14:creationId xmlns:p14="http://schemas.microsoft.com/office/powerpoint/2010/main" val="1662268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0A5B-20C9-26DE-404B-1093AF5D3E5B}"/>
              </a:ext>
            </a:extLst>
          </p:cNvPr>
          <p:cNvSpPr>
            <a:spLocks noGrp="1"/>
          </p:cNvSpPr>
          <p:nvPr>
            <p:ph type="title"/>
          </p:nvPr>
        </p:nvSpPr>
        <p:spPr/>
        <p:txBody>
          <a:bodyPr/>
          <a:lstStyle/>
          <a:p>
            <a:r>
              <a:rPr lang="en-US" dirty="0">
                <a:solidFill>
                  <a:srgbClr val="1A1B22"/>
                </a:solidFill>
                <a:latin typeface="Amazon Ember"/>
                <a:ea typeface="Amazon Ember"/>
                <a:cs typeface="Amazon Ember"/>
              </a:rPr>
              <a:t>PD Model Fitting Using </a:t>
            </a:r>
            <a:r>
              <a:rPr lang="en-US" dirty="0" err="1">
                <a:solidFill>
                  <a:srgbClr val="1A1B22"/>
                </a:solidFill>
                <a:latin typeface="Amazon Ember"/>
                <a:ea typeface="Amazon Ember"/>
                <a:cs typeface="Amazon Ember"/>
              </a:rPr>
              <a:t>XGBoost</a:t>
            </a:r>
            <a:r>
              <a:rPr lang="en-US" dirty="0">
                <a:solidFill>
                  <a:srgbClr val="1A1B22"/>
                </a:solidFill>
                <a:latin typeface="Amazon Ember"/>
                <a:ea typeface="Amazon Ember"/>
                <a:cs typeface="Amazon Ember"/>
              </a:rPr>
              <a:t> Classifier</a:t>
            </a:r>
            <a:endParaRPr lang="en-US" dirty="0"/>
          </a:p>
        </p:txBody>
      </p:sp>
      <p:pic>
        <p:nvPicPr>
          <p:cNvPr id="3" name="Picture 2" descr="A screenshot of a computer program&#10;&#10;Description automatically generated">
            <a:extLst>
              <a:ext uri="{FF2B5EF4-FFF2-40B4-BE49-F238E27FC236}">
                <a16:creationId xmlns:a16="http://schemas.microsoft.com/office/drawing/2014/main" id="{F33F86E6-17DB-B03B-B7B5-54DFA1C94C09}"/>
              </a:ext>
            </a:extLst>
          </p:cNvPr>
          <p:cNvPicPr>
            <a:picLocks noChangeAspect="1"/>
          </p:cNvPicPr>
          <p:nvPr/>
        </p:nvPicPr>
        <p:blipFill>
          <a:blip r:embed="rId2"/>
          <a:stretch>
            <a:fillRect/>
          </a:stretch>
        </p:blipFill>
        <p:spPr>
          <a:xfrm>
            <a:off x="2081213" y="1478130"/>
            <a:ext cx="8029575" cy="4924425"/>
          </a:xfrm>
          <a:prstGeom prst="rect">
            <a:avLst/>
          </a:prstGeom>
        </p:spPr>
      </p:pic>
    </p:spTree>
    <p:extLst>
      <p:ext uri="{BB962C8B-B14F-4D97-AF65-F5344CB8AC3E}">
        <p14:creationId xmlns:p14="http://schemas.microsoft.com/office/powerpoint/2010/main" val="3829165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0A5B-20C9-26DE-404B-1093AF5D3E5B}"/>
              </a:ext>
            </a:extLst>
          </p:cNvPr>
          <p:cNvSpPr>
            <a:spLocks noGrp="1"/>
          </p:cNvSpPr>
          <p:nvPr>
            <p:ph type="title"/>
          </p:nvPr>
        </p:nvSpPr>
        <p:spPr>
          <a:xfrm>
            <a:off x="838200" y="365125"/>
            <a:ext cx="10515600" cy="759506"/>
          </a:xfrm>
        </p:spPr>
        <p:txBody>
          <a:bodyPr/>
          <a:lstStyle/>
          <a:p>
            <a:r>
              <a:rPr lang="en-US" dirty="0">
                <a:solidFill>
                  <a:srgbClr val="1A1B22"/>
                </a:solidFill>
                <a:latin typeface="Amazon Ember"/>
                <a:ea typeface="Amazon Ember"/>
                <a:cs typeface="Amazon Ember"/>
              </a:rPr>
              <a:t>PD Model Fitting Using </a:t>
            </a:r>
            <a:r>
              <a:rPr lang="en-US" dirty="0" err="1">
                <a:solidFill>
                  <a:srgbClr val="1A1B22"/>
                </a:solidFill>
                <a:latin typeface="Amazon Ember"/>
                <a:ea typeface="Amazon Ember"/>
                <a:cs typeface="Amazon Ember"/>
              </a:rPr>
              <a:t>XGBoost</a:t>
            </a:r>
            <a:r>
              <a:rPr lang="en-US" dirty="0">
                <a:solidFill>
                  <a:srgbClr val="1A1B22"/>
                </a:solidFill>
                <a:latin typeface="Amazon Ember"/>
                <a:ea typeface="Amazon Ember"/>
                <a:cs typeface="Amazon Ember"/>
              </a:rPr>
              <a:t> Classifier</a:t>
            </a:r>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0F14C9A8-8F79-4B49-FFCC-28E0BF355D63}"/>
              </a:ext>
            </a:extLst>
          </p:cNvPr>
          <p:cNvPicPr>
            <a:picLocks noChangeAspect="1"/>
          </p:cNvPicPr>
          <p:nvPr/>
        </p:nvPicPr>
        <p:blipFill>
          <a:blip r:embed="rId2"/>
          <a:stretch>
            <a:fillRect/>
          </a:stretch>
        </p:blipFill>
        <p:spPr>
          <a:xfrm>
            <a:off x="2690582" y="1208314"/>
            <a:ext cx="5754925" cy="5497286"/>
          </a:xfrm>
          <a:prstGeom prst="rect">
            <a:avLst/>
          </a:prstGeom>
        </p:spPr>
      </p:pic>
    </p:spTree>
    <p:extLst>
      <p:ext uri="{BB962C8B-B14F-4D97-AF65-F5344CB8AC3E}">
        <p14:creationId xmlns:p14="http://schemas.microsoft.com/office/powerpoint/2010/main" val="3871855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0A5B-20C9-26DE-404B-1093AF5D3E5B}"/>
              </a:ext>
            </a:extLst>
          </p:cNvPr>
          <p:cNvSpPr>
            <a:spLocks noGrp="1"/>
          </p:cNvSpPr>
          <p:nvPr>
            <p:ph type="title"/>
          </p:nvPr>
        </p:nvSpPr>
        <p:spPr/>
        <p:txBody>
          <a:bodyPr/>
          <a:lstStyle/>
          <a:p>
            <a:r>
              <a:rPr lang="en-US" dirty="0">
                <a:solidFill>
                  <a:srgbClr val="1A1B22"/>
                </a:solidFill>
                <a:latin typeface="Amazon Ember"/>
                <a:ea typeface="Amazon Ember"/>
                <a:cs typeface="Amazon Ember"/>
              </a:rPr>
              <a:t>PD Model Fitting Using </a:t>
            </a:r>
            <a:r>
              <a:rPr lang="en-US" dirty="0" err="1">
                <a:solidFill>
                  <a:srgbClr val="1A1B22"/>
                </a:solidFill>
                <a:latin typeface="Amazon Ember"/>
                <a:ea typeface="Amazon Ember"/>
                <a:cs typeface="Amazon Ember"/>
              </a:rPr>
              <a:t>XGBoost</a:t>
            </a:r>
            <a:r>
              <a:rPr lang="en-US" dirty="0">
                <a:solidFill>
                  <a:srgbClr val="1A1B22"/>
                </a:solidFill>
                <a:latin typeface="Amazon Ember"/>
                <a:ea typeface="Amazon Ember"/>
                <a:cs typeface="Amazon Ember"/>
              </a:rPr>
              <a:t> Classifier</a:t>
            </a:r>
            <a:endParaRPr lang="en-US" dirty="0"/>
          </a:p>
        </p:txBody>
      </p:sp>
      <p:pic>
        <p:nvPicPr>
          <p:cNvPr id="3" name="Picture 2">
            <a:extLst>
              <a:ext uri="{FF2B5EF4-FFF2-40B4-BE49-F238E27FC236}">
                <a16:creationId xmlns:a16="http://schemas.microsoft.com/office/drawing/2014/main" id="{55DB44CC-33CC-06B5-A5DF-194FDD842B35}"/>
              </a:ext>
            </a:extLst>
          </p:cNvPr>
          <p:cNvPicPr>
            <a:picLocks noChangeAspect="1"/>
          </p:cNvPicPr>
          <p:nvPr/>
        </p:nvPicPr>
        <p:blipFill>
          <a:blip r:embed="rId2"/>
          <a:stretch>
            <a:fillRect/>
          </a:stretch>
        </p:blipFill>
        <p:spPr>
          <a:xfrm>
            <a:off x="2786063" y="1371600"/>
            <a:ext cx="6619875" cy="5486400"/>
          </a:xfrm>
          <a:prstGeom prst="rect">
            <a:avLst/>
          </a:prstGeom>
        </p:spPr>
      </p:pic>
    </p:spTree>
    <p:extLst>
      <p:ext uri="{BB962C8B-B14F-4D97-AF65-F5344CB8AC3E}">
        <p14:creationId xmlns:p14="http://schemas.microsoft.com/office/powerpoint/2010/main" val="3518923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0A5B-20C9-26DE-404B-1093AF5D3E5B}"/>
              </a:ext>
            </a:extLst>
          </p:cNvPr>
          <p:cNvSpPr>
            <a:spLocks noGrp="1"/>
          </p:cNvSpPr>
          <p:nvPr>
            <p:ph type="title"/>
          </p:nvPr>
        </p:nvSpPr>
        <p:spPr/>
        <p:txBody>
          <a:bodyPr/>
          <a:lstStyle/>
          <a:p>
            <a:r>
              <a:rPr lang="en-US" dirty="0" err="1">
                <a:solidFill>
                  <a:srgbClr val="1A1B22"/>
                </a:solidFill>
                <a:latin typeface="Amazon Ember"/>
                <a:ea typeface="Amazon Ember"/>
                <a:cs typeface="Amazon Ember"/>
              </a:rPr>
              <a:t>XGBoost</a:t>
            </a:r>
            <a:r>
              <a:rPr lang="en-US" dirty="0">
                <a:solidFill>
                  <a:srgbClr val="1A1B22"/>
                </a:solidFill>
                <a:latin typeface="Amazon Ember"/>
                <a:ea typeface="Amazon Ember"/>
                <a:cs typeface="Amazon Ember"/>
              </a:rPr>
              <a:t> Classifier with SMOTE</a:t>
            </a:r>
            <a:endParaRPr lang="en-US" dirty="0"/>
          </a:p>
        </p:txBody>
      </p:sp>
      <p:pic>
        <p:nvPicPr>
          <p:cNvPr id="4" name="Picture 3" descr="A screenshot of a computer code&#10;&#10;Description automatically generated">
            <a:extLst>
              <a:ext uri="{FF2B5EF4-FFF2-40B4-BE49-F238E27FC236}">
                <a16:creationId xmlns:a16="http://schemas.microsoft.com/office/drawing/2014/main" id="{614717BA-270F-8625-F6B0-945A5940A630}"/>
              </a:ext>
            </a:extLst>
          </p:cNvPr>
          <p:cNvPicPr>
            <a:picLocks noChangeAspect="1"/>
          </p:cNvPicPr>
          <p:nvPr/>
        </p:nvPicPr>
        <p:blipFill>
          <a:blip r:embed="rId2"/>
          <a:stretch>
            <a:fillRect/>
          </a:stretch>
        </p:blipFill>
        <p:spPr>
          <a:xfrm>
            <a:off x="1828800" y="1429430"/>
            <a:ext cx="8534400" cy="4695825"/>
          </a:xfrm>
          <a:prstGeom prst="rect">
            <a:avLst/>
          </a:prstGeom>
        </p:spPr>
      </p:pic>
    </p:spTree>
    <p:extLst>
      <p:ext uri="{BB962C8B-B14F-4D97-AF65-F5344CB8AC3E}">
        <p14:creationId xmlns:p14="http://schemas.microsoft.com/office/powerpoint/2010/main" val="1141565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0A5B-20C9-26DE-404B-1093AF5D3E5B}"/>
              </a:ext>
            </a:extLst>
          </p:cNvPr>
          <p:cNvSpPr>
            <a:spLocks noGrp="1"/>
          </p:cNvSpPr>
          <p:nvPr>
            <p:ph type="title"/>
          </p:nvPr>
        </p:nvSpPr>
        <p:spPr/>
        <p:txBody>
          <a:bodyPr/>
          <a:lstStyle/>
          <a:p>
            <a:r>
              <a:rPr lang="en-US" dirty="0" err="1">
                <a:solidFill>
                  <a:srgbClr val="1A1B22"/>
                </a:solidFill>
                <a:latin typeface="Amazon Ember"/>
                <a:ea typeface="Amazon Ember"/>
                <a:cs typeface="Amazon Ember"/>
              </a:rPr>
              <a:t>XGBoost</a:t>
            </a:r>
            <a:r>
              <a:rPr lang="en-US" dirty="0">
                <a:solidFill>
                  <a:srgbClr val="1A1B22"/>
                </a:solidFill>
                <a:latin typeface="Amazon Ember"/>
                <a:ea typeface="Amazon Ember"/>
                <a:cs typeface="Amazon Ember"/>
              </a:rPr>
              <a:t> Classifier with SMOTE</a:t>
            </a:r>
            <a:endParaRPr lang="en-US" dirty="0"/>
          </a:p>
        </p:txBody>
      </p:sp>
      <p:pic>
        <p:nvPicPr>
          <p:cNvPr id="3" name="Picture 2" descr="A screenshot of a computer program&#10;&#10;Description automatically generated">
            <a:extLst>
              <a:ext uri="{FF2B5EF4-FFF2-40B4-BE49-F238E27FC236}">
                <a16:creationId xmlns:a16="http://schemas.microsoft.com/office/drawing/2014/main" id="{A7AE0F29-56C0-3B69-A000-7F18E0E12EE6}"/>
              </a:ext>
            </a:extLst>
          </p:cNvPr>
          <p:cNvPicPr>
            <a:picLocks noChangeAspect="1"/>
          </p:cNvPicPr>
          <p:nvPr/>
        </p:nvPicPr>
        <p:blipFill>
          <a:blip r:embed="rId2"/>
          <a:stretch>
            <a:fillRect/>
          </a:stretch>
        </p:blipFill>
        <p:spPr>
          <a:xfrm>
            <a:off x="608920" y="1544411"/>
            <a:ext cx="5901417" cy="4433207"/>
          </a:xfrm>
          <a:prstGeom prst="rect">
            <a:avLst/>
          </a:prstGeom>
        </p:spPr>
      </p:pic>
      <p:pic>
        <p:nvPicPr>
          <p:cNvPr id="5" name="Picture 4">
            <a:extLst>
              <a:ext uri="{FF2B5EF4-FFF2-40B4-BE49-F238E27FC236}">
                <a16:creationId xmlns:a16="http://schemas.microsoft.com/office/drawing/2014/main" id="{6D63CE0A-A5AB-94F4-9B5D-D8C5C4B8B5BB}"/>
              </a:ext>
            </a:extLst>
          </p:cNvPr>
          <p:cNvPicPr>
            <a:picLocks noChangeAspect="1"/>
          </p:cNvPicPr>
          <p:nvPr/>
        </p:nvPicPr>
        <p:blipFill>
          <a:blip r:embed="rId3"/>
          <a:stretch>
            <a:fillRect/>
          </a:stretch>
        </p:blipFill>
        <p:spPr>
          <a:xfrm>
            <a:off x="6660696" y="1541689"/>
            <a:ext cx="5445579" cy="4514851"/>
          </a:xfrm>
          <a:prstGeom prst="rect">
            <a:avLst/>
          </a:prstGeom>
        </p:spPr>
      </p:pic>
    </p:spTree>
    <p:extLst>
      <p:ext uri="{BB962C8B-B14F-4D97-AF65-F5344CB8AC3E}">
        <p14:creationId xmlns:p14="http://schemas.microsoft.com/office/powerpoint/2010/main" val="2152474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1B2A-9341-A138-A6E1-5E4BD42AA53F}"/>
              </a:ext>
            </a:extLst>
          </p:cNvPr>
          <p:cNvSpPr>
            <a:spLocks noGrp="1"/>
          </p:cNvSpPr>
          <p:nvPr>
            <p:ph type="title"/>
          </p:nvPr>
        </p:nvSpPr>
        <p:spPr/>
        <p:txBody>
          <a:bodyPr/>
          <a:lstStyle/>
          <a:p>
            <a:r>
              <a:rPr lang="en-US" dirty="0">
                <a:cs typeface="Aharoni"/>
              </a:rPr>
              <a:t>Get feature importance</a:t>
            </a:r>
            <a:endParaRPr lang="en-US" dirty="0"/>
          </a:p>
        </p:txBody>
      </p:sp>
      <p:pic>
        <p:nvPicPr>
          <p:cNvPr id="4" name="Content Placeholder 3" descr="A screenshot of a computer code&#10;&#10;Description automatically generated">
            <a:extLst>
              <a:ext uri="{FF2B5EF4-FFF2-40B4-BE49-F238E27FC236}">
                <a16:creationId xmlns:a16="http://schemas.microsoft.com/office/drawing/2014/main" id="{4EC03DF2-E846-ECB9-3BA8-135F5E2D3AAA}"/>
              </a:ext>
            </a:extLst>
          </p:cNvPr>
          <p:cNvPicPr>
            <a:picLocks noGrp="1" noChangeAspect="1"/>
          </p:cNvPicPr>
          <p:nvPr>
            <p:ph idx="1"/>
          </p:nvPr>
        </p:nvPicPr>
        <p:blipFill>
          <a:blip r:embed="rId2"/>
          <a:stretch>
            <a:fillRect/>
          </a:stretch>
        </p:blipFill>
        <p:spPr>
          <a:xfrm>
            <a:off x="6789948" y="230800"/>
            <a:ext cx="4649950" cy="6396399"/>
          </a:xfrm>
        </p:spPr>
      </p:pic>
    </p:spTree>
    <p:extLst>
      <p:ext uri="{BB962C8B-B14F-4D97-AF65-F5344CB8AC3E}">
        <p14:creationId xmlns:p14="http://schemas.microsoft.com/office/powerpoint/2010/main" val="4238724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d shot of pen on a graph">
            <a:extLst>
              <a:ext uri="{FF2B5EF4-FFF2-40B4-BE49-F238E27FC236}">
                <a16:creationId xmlns:a16="http://schemas.microsoft.com/office/drawing/2014/main" id="{CD42462A-9C67-4B36-EB0A-4C13676A27DB}"/>
              </a:ext>
            </a:extLst>
          </p:cNvPr>
          <p:cNvPicPr>
            <a:picLocks noChangeAspect="1"/>
          </p:cNvPicPr>
          <p:nvPr/>
        </p:nvPicPr>
        <p:blipFill rotWithShape="1">
          <a:blip r:embed="rId2"/>
          <a:srcRect t="5379" r="6" b="10210"/>
          <a:stretch/>
        </p:blipFill>
        <p:spPr>
          <a:xfrm>
            <a:off x="20" y="10"/>
            <a:ext cx="12188932" cy="6857990"/>
          </a:xfrm>
          <a:prstGeom prst="rect">
            <a:avLst/>
          </a:prstGeom>
        </p:spPr>
      </p:pic>
      <p:sp>
        <p:nvSpPr>
          <p:cNvPr id="15" name="Rectangle 14">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B2F90-51E9-7961-ECF0-DD43C5C173F6}"/>
              </a:ext>
            </a:extLst>
          </p:cNvPr>
          <p:cNvSpPr>
            <a:spLocks noGrp="1"/>
          </p:cNvSpPr>
          <p:nvPr>
            <p:ph type="title"/>
          </p:nvPr>
        </p:nvSpPr>
        <p:spPr>
          <a:xfrm>
            <a:off x="745659" y="4163749"/>
            <a:ext cx="5257800" cy="1701570"/>
          </a:xfrm>
        </p:spPr>
        <p:txBody>
          <a:bodyPr vert="horz" lIns="91440" tIns="45720" rIns="91440" bIns="45720" rtlCol="0" anchor="b">
            <a:normAutofit/>
          </a:bodyPr>
          <a:lstStyle/>
          <a:p>
            <a:r>
              <a:rPr lang="en-US" sz="4400" b="1" kern="1200" dirty="0">
                <a:solidFill>
                  <a:schemeClr val="bg1"/>
                </a:solidFill>
                <a:latin typeface="+mj-lt"/>
                <a:ea typeface="+mj-ea"/>
                <a:cs typeface="+mj-cs"/>
              </a:rPr>
              <a:t>Data Preparation</a:t>
            </a:r>
            <a:endParaRPr lang="en-US" sz="4400" b="1" kern="1200">
              <a:solidFill>
                <a:schemeClr val="bg1"/>
              </a:solidFill>
              <a:latin typeface="+mj-lt"/>
              <a:cs typeface="Aharoni"/>
            </a:endParaRPr>
          </a:p>
        </p:txBody>
      </p:sp>
    </p:spTree>
    <p:extLst>
      <p:ext uri="{BB962C8B-B14F-4D97-AF65-F5344CB8AC3E}">
        <p14:creationId xmlns:p14="http://schemas.microsoft.com/office/powerpoint/2010/main" val="89087644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1B2A-9341-A138-A6E1-5E4BD42AA53F}"/>
              </a:ext>
            </a:extLst>
          </p:cNvPr>
          <p:cNvSpPr>
            <a:spLocks noGrp="1"/>
          </p:cNvSpPr>
          <p:nvPr>
            <p:ph type="title"/>
          </p:nvPr>
        </p:nvSpPr>
        <p:spPr/>
        <p:txBody>
          <a:bodyPr/>
          <a:lstStyle/>
          <a:p>
            <a:r>
              <a:rPr lang="en-US" dirty="0">
                <a:cs typeface="Aharoni"/>
              </a:rPr>
              <a:t>Use 0.005 threshold</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08868D8-C395-D98C-D29D-0D0FA5D8E9DA}"/>
              </a:ext>
            </a:extLst>
          </p:cNvPr>
          <p:cNvPicPr>
            <a:picLocks noGrp="1" noChangeAspect="1"/>
          </p:cNvPicPr>
          <p:nvPr>
            <p:ph idx="1"/>
          </p:nvPr>
        </p:nvPicPr>
        <p:blipFill>
          <a:blip r:embed="rId2"/>
          <a:stretch>
            <a:fillRect/>
          </a:stretch>
        </p:blipFill>
        <p:spPr>
          <a:xfrm>
            <a:off x="5405626" y="486682"/>
            <a:ext cx="6703863" cy="5383742"/>
          </a:xfrm>
        </p:spPr>
      </p:pic>
    </p:spTree>
    <p:extLst>
      <p:ext uri="{BB962C8B-B14F-4D97-AF65-F5344CB8AC3E}">
        <p14:creationId xmlns:p14="http://schemas.microsoft.com/office/powerpoint/2010/main" val="3916647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1B2A-9341-A138-A6E1-5E4BD42AA53F}"/>
              </a:ext>
            </a:extLst>
          </p:cNvPr>
          <p:cNvSpPr>
            <a:spLocks noGrp="1"/>
          </p:cNvSpPr>
          <p:nvPr>
            <p:ph type="title"/>
          </p:nvPr>
        </p:nvSpPr>
        <p:spPr/>
        <p:txBody>
          <a:bodyPr/>
          <a:lstStyle/>
          <a:p>
            <a:r>
              <a:rPr lang="en-US" dirty="0">
                <a:cs typeface="Aharoni"/>
              </a:rPr>
              <a:t>Use the important features in </a:t>
            </a:r>
            <a:r>
              <a:rPr lang="en-US" dirty="0" err="1">
                <a:cs typeface="Aharoni"/>
              </a:rPr>
              <a:t>XGboost</a:t>
            </a:r>
            <a:r>
              <a:rPr lang="en-US" dirty="0">
                <a:cs typeface="Aharoni"/>
              </a:rPr>
              <a:t> model</a:t>
            </a:r>
            <a:endParaRPr lang="en-US" dirty="0" err="1"/>
          </a:p>
        </p:txBody>
      </p:sp>
      <p:pic>
        <p:nvPicPr>
          <p:cNvPr id="5" name="Picture 4" descr="A screenshot of a computer&#10;&#10;Description automatically generated">
            <a:extLst>
              <a:ext uri="{FF2B5EF4-FFF2-40B4-BE49-F238E27FC236}">
                <a16:creationId xmlns:a16="http://schemas.microsoft.com/office/drawing/2014/main" id="{B90FD5EF-8D29-D480-DEAC-FDA03BCFEC80}"/>
              </a:ext>
            </a:extLst>
          </p:cNvPr>
          <p:cNvPicPr>
            <a:picLocks noChangeAspect="1"/>
          </p:cNvPicPr>
          <p:nvPr/>
        </p:nvPicPr>
        <p:blipFill>
          <a:blip r:embed="rId2"/>
          <a:stretch>
            <a:fillRect/>
          </a:stretch>
        </p:blipFill>
        <p:spPr>
          <a:xfrm>
            <a:off x="315686" y="2074409"/>
            <a:ext cx="6128658" cy="2872468"/>
          </a:xfrm>
          <a:prstGeom prst="rect">
            <a:avLst/>
          </a:prstGeom>
        </p:spPr>
      </p:pic>
      <p:pic>
        <p:nvPicPr>
          <p:cNvPr id="7" name="Picture 6">
            <a:extLst>
              <a:ext uri="{FF2B5EF4-FFF2-40B4-BE49-F238E27FC236}">
                <a16:creationId xmlns:a16="http://schemas.microsoft.com/office/drawing/2014/main" id="{5CA8F06E-CE34-DDDC-661F-23974C187101}"/>
              </a:ext>
            </a:extLst>
          </p:cNvPr>
          <p:cNvPicPr>
            <a:picLocks noChangeAspect="1"/>
          </p:cNvPicPr>
          <p:nvPr/>
        </p:nvPicPr>
        <p:blipFill>
          <a:blip r:embed="rId3"/>
          <a:stretch>
            <a:fillRect/>
          </a:stretch>
        </p:blipFill>
        <p:spPr>
          <a:xfrm>
            <a:off x="6447065" y="1475695"/>
            <a:ext cx="5568043" cy="4516211"/>
          </a:xfrm>
          <a:prstGeom prst="rect">
            <a:avLst/>
          </a:prstGeom>
        </p:spPr>
      </p:pic>
    </p:spTree>
    <p:extLst>
      <p:ext uri="{BB962C8B-B14F-4D97-AF65-F5344CB8AC3E}">
        <p14:creationId xmlns:p14="http://schemas.microsoft.com/office/powerpoint/2010/main" val="3049295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22C1-5319-8349-3909-F7A3BDF874FE}"/>
              </a:ext>
            </a:extLst>
          </p:cNvPr>
          <p:cNvSpPr>
            <a:spLocks noGrp="1"/>
          </p:cNvSpPr>
          <p:nvPr>
            <p:ph type="title"/>
          </p:nvPr>
        </p:nvSpPr>
        <p:spPr/>
        <p:txBody>
          <a:bodyPr/>
          <a:lstStyle/>
          <a:p>
            <a:r>
              <a:rPr lang="en-US" sz="3200" dirty="0">
                <a:cs typeface="Aharoni"/>
              </a:rPr>
              <a:t>Ensemble Model (</a:t>
            </a:r>
            <a:r>
              <a:rPr lang="en-US" sz="3200" err="1">
                <a:cs typeface="Aharoni"/>
              </a:rPr>
              <a:t>XGboost</a:t>
            </a:r>
            <a:r>
              <a:rPr lang="en-US" sz="3200" dirty="0">
                <a:cs typeface="Aharoni"/>
              </a:rPr>
              <a:t>, </a:t>
            </a:r>
            <a:r>
              <a:rPr lang="en-US" sz="3200" err="1">
                <a:cs typeface="Aharoni"/>
              </a:rPr>
              <a:t>RandomForest</a:t>
            </a:r>
            <a:r>
              <a:rPr lang="en-US" sz="3200" dirty="0">
                <a:cs typeface="Aharoni"/>
              </a:rPr>
              <a:t>, </a:t>
            </a:r>
            <a:r>
              <a:rPr lang="en-US" sz="3200" err="1">
                <a:cs typeface="Aharoni"/>
              </a:rPr>
              <a:t>GradientBoost</a:t>
            </a:r>
            <a:r>
              <a:rPr lang="en-US" sz="3200" dirty="0">
                <a:cs typeface="Aharoni"/>
              </a:rPr>
              <a:t>)</a:t>
            </a:r>
            <a:endParaRPr lang="en-US" sz="3200">
              <a:cs typeface="Aharoni"/>
            </a:endParaRPr>
          </a:p>
        </p:txBody>
      </p:sp>
      <p:pic>
        <p:nvPicPr>
          <p:cNvPr id="4" name="Picture 3" descr="A screenshot of a computer program&#10;&#10;Description automatically generated">
            <a:extLst>
              <a:ext uri="{FF2B5EF4-FFF2-40B4-BE49-F238E27FC236}">
                <a16:creationId xmlns:a16="http://schemas.microsoft.com/office/drawing/2014/main" id="{498F44D1-2D41-366C-25F0-80860ECE7CA7}"/>
              </a:ext>
            </a:extLst>
          </p:cNvPr>
          <p:cNvPicPr>
            <a:picLocks noChangeAspect="1"/>
          </p:cNvPicPr>
          <p:nvPr/>
        </p:nvPicPr>
        <p:blipFill>
          <a:blip r:embed="rId2"/>
          <a:stretch>
            <a:fillRect/>
          </a:stretch>
        </p:blipFill>
        <p:spPr>
          <a:xfrm>
            <a:off x="1339623" y="1404938"/>
            <a:ext cx="9512753" cy="5310867"/>
          </a:xfrm>
          <a:prstGeom prst="rect">
            <a:avLst/>
          </a:prstGeom>
        </p:spPr>
      </p:pic>
    </p:spTree>
    <p:extLst>
      <p:ext uri="{BB962C8B-B14F-4D97-AF65-F5344CB8AC3E}">
        <p14:creationId xmlns:p14="http://schemas.microsoft.com/office/powerpoint/2010/main" val="1880629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22C1-5319-8349-3909-F7A3BDF874FE}"/>
              </a:ext>
            </a:extLst>
          </p:cNvPr>
          <p:cNvSpPr>
            <a:spLocks noGrp="1"/>
          </p:cNvSpPr>
          <p:nvPr>
            <p:ph type="title"/>
          </p:nvPr>
        </p:nvSpPr>
        <p:spPr/>
        <p:txBody>
          <a:bodyPr/>
          <a:lstStyle/>
          <a:p>
            <a:r>
              <a:rPr lang="en-US" sz="3200" dirty="0">
                <a:cs typeface="Aharoni"/>
              </a:rPr>
              <a:t>Ensemble Model (</a:t>
            </a:r>
            <a:r>
              <a:rPr lang="en-US" sz="3200" err="1">
                <a:cs typeface="Aharoni"/>
              </a:rPr>
              <a:t>XGboost</a:t>
            </a:r>
            <a:r>
              <a:rPr lang="en-US" sz="3200" dirty="0">
                <a:cs typeface="Aharoni"/>
              </a:rPr>
              <a:t>, </a:t>
            </a:r>
            <a:r>
              <a:rPr lang="en-US" sz="3200" err="1">
                <a:cs typeface="Aharoni"/>
              </a:rPr>
              <a:t>RandomForest</a:t>
            </a:r>
            <a:r>
              <a:rPr lang="en-US" sz="3200" dirty="0">
                <a:cs typeface="Aharoni"/>
              </a:rPr>
              <a:t>, </a:t>
            </a:r>
            <a:r>
              <a:rPr lang="en-US" sz="3200" err="1">
                <a:cs typeface="Aharoni"/>
              </a:rPr>
              <a:t>GradientBoost</a:t>
            </a:r>
            <a:r>
              <a:rPr lang="en-US" sz="3200" dirty="0">
                <a:cs typeface="Aharoni"/>
              </a:rPr>
              <a:t>)</a:t>
            </a:r>
            <a:endParaRPr lang="en-US" sz="3200">
              <a:cs typeface="Aharoni"/>
            </a:endParaRPr>
          </a:p>
        </p:txBody>
      </p:sp>
      <p:pic>
        <p:nvPicPr>
          <p:cNvPr id="3" name="Picture 2" descr="A screenshot of a computer&#10;&#10;Description automatically generated">
            <a:extLst>
              <a:ext uri="{FF2B5EF4-FFF2-40B4-BE49-F238E27FC236}">
                <a16:creationId xmlns:a16="http://schemas.microsoft.com/office/drawing/2014/main" id="{928749E6-5B44-B94B-C74A-BBE1F9A50EAD}"/>
              </a:ext>
            </a:extLst>
          </p:cNvPr>
          <p:cNvPicPr>
            <a:picLocks noChangeAspect="1"/>
          </p:cNvPicPr>
          <p:nvPr/>
        </p:nvPicPr>
        <p:blipFill>
          <a:blip r:embed="rId2"/>
          <a:stretch>
            <a:fillRect/>
          </a:stretch>
        </p:blipFill>
        <p:spPr>
          <a:xfrm>
            <a:off x="131989" y="2602366"/>
            <a:ext cx="5657850" cy="2066925"/>
          </a:xfrm>
          <a:prstGeom prst="rect">
            <a:avLst/>
          </a:prstGeom>
        </p:spPr>
      </p:pic>
      <p:pic>
        <p:nvPicPr>
          <p:cNvPr id="5" name="Picture 4">
            <a:extLst>
              <a:ext uri="{FF2B5EF4-FFF2-40B4-BE49-F238E27FC236}">
                <a16:creationId xmlns:a16="http://schemas.microsoft.com/office/drawing/2014/main" id="{7AE12890-7919-97EB-1F95-7CDF5911EB3F}"/>
              </a:ext>
            </a:extLst>
          </p:cNvPr>
          <p:cNvPicPr>
            <a:picLocks noChangeAspect="1"/>
          </p:cNvPicPr>
          <p:nvPr/>
        </p:nvPicPr>
        <p:blipFill>
          <a:blip r:embed="rId3"/>
          <a:stretch>
            <a:fillRect/>
          </a:stretch>
        </p:blipFill>
        <p:spPr>
          <a:xfrm>
            <a:off x="5878286" y="1549462"/>
            <a:ext cx="6181725" cy="5222813"/>
          </a:xfrm>
          <a:prstGeom prst="rect">
            <a:avLst/>
          </a:prstGeom>
        </p:spPr>
      </p:pic>
    </p:spTree>
    <p:extLst>
      <p:ext uri="{BB962C8B-B14F-4D97-AF65-F5344CB8AC3E}">
        <p14:creationId xmlns:p14="http://schemas.microsoft.com/office/powerpoint/2010/main" val="3327808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4557-41DC-96FC-D689-593691AAB5C7}"/>
              </a:ext>
            </a:extLst>
          </p:cNvPr>
          <p:cNvSpPr>
            <a:spLocks noGrp="1"/>
          </p:cNvSpPr>
          <p:nvPr>
            <p:ph type="title"/>
          </p:nvPr>
        </p:nvSpPr>
        <p:spPr/>
        <p:txBody>
          <a:bodyPr/>
          <a:lstStyle/>
          <a:p>
            <a:r>
              <a:rPr lang="en-US" dirty="0">
                <a:solidFill>
                  <a:srgbClr val="1A1B22"/>
                </a:solidFill>
              </a:rPr>
              <a:t>Save the trained ensemble model</a:t>
            </a:r>
            <a:endParaRPr lang="en-US" dirty="0"/>
          </a:p>
        </p:txBody>
      </p:sp>
      <p:pic>
        <p:nvPicPr>
          <p:cNvPr id="4" name="Picture 3" descr="A white rectangular object with text&#10;&#10;Description automatically generated">
            <a:extLst>
              <a:ext uri="{FF2B5EF4-FFF2-40B4-BE49-F238E27FC236}">
                <a16:creationId xmlns:a16="http://schemas.microsoft.com/office/drawing/2014/main" id="{89E4AE0F-34CA-2AFA-EACE-950E0B5CB7A5}"/>
              </a:ext>
            </a:extLst>
          </p:cNvPr>
          <p:cNvPicPr>
            <a:picLocks noChangeAspect="1"/>
          </p:cNvPicPr>
          <p:nvPr/>
        </p:nvPicPr>
        <p:blipFill>
          <a:blip r:embed="rId2"/>
          <a:stretch>
            <a:fillRect/>
          </a:stretch>
        </p:blipFill>
        <p:spPr>
          <a:xfrm>
            <a:off x="667431" y="2094140"/>
            <a:ext cx="10846253" cy="1787978"/>
          </a:xfrm>
          <a:prstGeom prst="rect">
            <a:avLst/>
          </a:prstGeom>
        </p:spPr>
      </p:pic>
    </p:spTree>
    <p:extLst>
      <p:ext uri="{BB962C8B-B14F-4D97-AF65-F5344CB8AC3E}">
        <p14:creationId xmlns:p14="http://schemas.microsoft.com/office/powerpoint/2010/main" val="1573174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9553-5AB1-7372-B3D4-E22687459505}"/>
              </a:ext>
            </a:extLst>
          </p:cNvPr>
          <p:cNvSpPr>
            <a:spLocks noGrp="1"/>
          </p:cNvSpPr>
          <p:nvPr>
            <p:ph type="title"/>
          </p:nvPr>
        </p:nvSpPr>
        <p:spPr/>
        <p:txBody>
          <a:bodyPr/>
          <a:lstStyle/>
          <a:p>
            <a:r>
              <a:rPr lang="en-US" dirty="0">
                <a:solidFill>
                  <a:srgbClr val="1A1B22"/>
                </a:solidFill>
              </a:rPr>
              <a:t>PD Model Validation (Test)</a:t>
            </a:r>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CA81E0C1-2CF4-B25C-D81B-FF10E0ECDA1D}"/>
              </a:ext>
            </a:extLst>
          </p:cNvPr>
          <p:cNvPicPr>
            <a:picLocks noChangeAspect="1"/>
          </p:cNvPicPr>
          <p:nvPr/>
        </p:nvPicPr>
        <p:blipFill>
          <a:blip r:embed="rId2"/>
          <a:stretch>
            <a:fillRect/>
          </a:stretch>
        </p:blipFill>
        <p:spPr>
          <a:xfrm>
            <a:off x="2114550" y="1339623"/>
            <a:ext cx="7962900" cy="4352925"/>
          </a:xfrm>
          <a:prstGeom prst="rect">
            <a:avLst/>
          </a:prstGeom>
        </p:spPr>
      </p:pic>
    </p:spTree>
    <p:extLst>
      <p:ext uri="{BB962C8B-B14F-4D97-AF65-F5344CB8AC3E}">
        <p14:creationId xmlns:p14="http://schemas.microsoft.com/office/powerpoint/2010/main" val="329926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9553-5AB1-7372-B3D4-E22687459505}"/>
              </a:ext>
            </a:extLst>
          </p:cNvPr>
          <p:cNvSpPr>
            <a:spLocks noGrp="1"/>
          </p:cNvSpPr>
          <p:nvPr>
            <p:ph type="title"/>
          </p:nvPr>
        </p:nvSpPr>
        <p:spPr/>
        <p:txBody>
          <a:bodyPr/>
          <a:lstStyle/>
          <a:p>
            <a:r>
              <a:rPr lang="en-US" dirty="0">
                <a:solidFill>
                  <a:srgbClr val="1A1B22"/>
                </a:solidFill>
              </a:rPr>
              <a:t>PD Model Validation (Test)</a:t>
            </a:r>
            <a:endParaRPr lang="en-US" dirty="0"/>
          </a:p>
        </p:txBody>
      </p:sp>
      <p:pic>
        <p:nvPicPr>
          <p:cNvPr id="3" name="Picture 2" descr="A screenshot of a computer code&#10;&#10;Description automatically generated">
            <a:extLst>
              <a:ext uri="{FF2B5EF4-FFF2-40B4-BE49-F238E27FC236}">
                <a16:creationId xmlns:a16="http://schemas.microsoft.com/office/drawing/2014/main" id="{0C73CDA4-5E8F-65E6-C92C-99CAA3E484AA}"/>
              </a:ext>
            </a:extLst>
          </p:cNvPr>
          <p:cNvPicPr>
            <a:picLocks noChangeAspect="1"/>
          </p:cNvPicPr>
          <p:nvPr/>
        </p:nvPicPr>
        <p:blipFill>
          <a:blip r:embed="rId2"/>
          <a:stretch>
            <a:fillRect/>
          </a:stretch>
        </p:blipFill>
        <p:spPr>
          <a:xfrm>
            <a:off x="2095500" y="1428750"/>
            <a:ext cx="8001000" cy="4000500"/>
          </a:xfrm>
          <a:prstGeom prst="rect">
            <a:avLst/>
          </a:prstGeom>
        </p:spPr>
      </p:pic>
    </p:spTree>
    <p:extLst>
      <p:ext uri="{BB962C8B-B14F-4D97-AF65-F5344CB8AC3E}">
        <p14:creationId xmlns:p14="http://schemas.microsoft.com/office/powerpoint/2010/main" val="405179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E4F2-40CA-6219-C399-4374A7E602D9}"/>
              </a:ext>
            </a:extLst>
          </p:cNvPr>
          <p:cNvSpPr>
            <a:spLocks noGrp="1"/>
          </p:cNvSpPr>
          <p:nvPr>
            <p:ph type="title"/>
          </p:nvPr>
        </p:nvSpPr>
        <p:spPr/>
        <p:txBody>
          <a:bodyPr/>
          <a:lstStyle/>
          <a:p>
            <a:r>
              <a:rPr lang="en-US" dirty="0">
                <a:cs typeface="Aharoni"/>
              </a:rPr>
              <a:t>tr = 0.5</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F63444CD-3F94-F59C-AB52-D7B8FDB9AD90}"/>
              </a:ext>
            </a:extLst>
          </p:cNvPr>
          <p:cNvPicPr>
            <a:picLocks noGrp="1" noChangeAspect="1"/>
          </p:cNvPicPr>
          <p:nvPr>
            <p:ph idx="1"/>
          </p:nvPr>
        </p:nvPicPr>
        <p:blipFill>
          <a:blip r:embed="rId2"/>
          <a:stretch>
            <a:fillRect/>
          </a:stretch>
        </p:blipFill>
        <p:spPr>
          <a:xfrm>
            <a:off x="723168" y="1890939"/>
            <a:ext cx="4812951" cy="4512885"/>
          </a:xfrm>
        </p:spPr>
      </p:pic>
      <p:pic>
        <p:nvPicPr>
          <p:cNvPr id="5" name="Picture 4" descr="A screen shot of a graph&#10;&#10;Description automatically generated">
            <a:extLst>
              <a:ext uri="{FF2B5EF4-FFF2-40B4-BE49-F238E27FC236}">
                <a16:creationId xmlns:a16="http://schemas.microsoft.com/office/drawing/2014/main" id="{E2B7DBF6-9C4B-8903-6CE2-52ED62265C8B}"/>
              </a:ext>
            </a:extLst>
          </p:cNvPr>
          <p:cNvPicPr>
            <a:picLocks noChangeAspect="1"/>
          </p:cNvPicPr>
          <p:nvPr/>
        </p:nvPicPr>
        <p:blipFill>
          <a:blip r:embed="rId3"/>
          <a:stretch>
            <a:fillRect/>
          </a:stretch>
        </p:blipFill>
        <p:spPr>
          <a:xfrm>
            <a:off x="5940879" y="1809750"/>
            <a:ext cx="5807529" cy="4816928"/>
          </a:xfrm>
          <a:prstGeom prst="rect">
            <a:avLst/>
          </a:prstGeom>
        </p:spPr>
      </p:pic>
    </p:spTree>
    <p:extLst>
      <p:ext uri="{BB962C8B-B14F-4D97-AF65-F5344CB8AC3E}">
        <p14:creationId xmlns:p14="http://schemas.microsoft.com/office/powerpoint/2010/main" val="1308702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E4F2-40CA-6219-C399-4374A7E602D9}"/>
              </a:ext>
            </a:extLst>
          </p:cNvPr>
          <p:cNvSpPr>
            <a:spLocks noGrp="1"/>
          </p:cNvSpPr>
          <p:nvPr>
            <p:ph type="title"/>
          </p:nvPr>
        </p:nvSpPr>
        <p:spPr/>
        <p:txBody>
          <a:bodyPr/>
          <a:lstStyle/>
          <a:p>
            <a:r>
              <a:rPr lang="en-US" dirty="0">
                <a:cs typeface="Aharoni"/>
              </a:rPr>
              <a:t>tr = 0.7</a:t>
            </a:r>
            <a:endParaRPr lang="en-US" dirty="0"/>
          </a:p>
        </p:txBody>
      </p:sp>
      <p:pic>
        <p:nvPicPr>
          <p:cNvPr id="7" name="Picture 6" descr="A graph with blue squares and white text&#10;&#10;Description automatically generated">
            <a:extLst>
              <a:ext uri="{FF2B5EF4-FFF2-40B4-BE49-F238E27FC236}">
                <a16:creationId xmlns:a16="http://schemas.microsoft.com/office/drawing/2014/main" id="{9DEE1FA8-DF15-D52D-DE07-91F722029CF5}"/>
              </a:ext>
            </a:extLst>
          </p:cNvPr>
          <p:cNvPicPr>
            <a:picLocks noChangeAspect="1"/>
          </p:cNvPicPr>
          <p:nvPr/>
        </p:nvPicPr>
        <p:blipFill>
          <a:blip r:embed="rId2"/>
          <a:stretch>
            <a:fillRect/>
          </a:stretch>
        </p:blipFill>
        <p:spPr>
          <a:xfrm>
            <a:off x="3411991" y="360589"/>
            <a:ext cx="7458075" cy="6267450"/>
          </a:xfrm>
          <a:prstGeom prst="rect">
            <a:avLst/>
          </a:prstGeom>
        </p:spPr>
      </p:pic>
    </p:spTree>
    <p:extLst>
      <p:ext uri="{BB962C8B-B14F-4D97-AF65-F5344CB8AC3E}">
        <p14:creationId xmlns:p14="http://schemas.microsoft.com/office/powerpoint/2010/main" val="1988385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E4F2-40CA-6219-C399-4374A7E602D9}"/>
              </a:ext>
            </a:extLst>
          </p:cNvPr>
          <p:cNvSpPr>
            <a:spLocks noGrp="1"/>
          </p:cNvSpPr>
          <p:nvPr>
            <p:ph type="title"/>
          </p:nvPr>
        </p:nvSpPr>
        <p:spPr/>
        <p:txBody>
          <a:bodyPr/>
          <a:lstStyle/>
          <a:p>
            <a:r>
              <a:rPr lang="en-US" dirty="0">
                <a:cs typeface="Aharoni"/>
              </a:rPr>
              <a:t>tr = 0.9</a:t>
            </a:r>
            <a:endParaRPr lang="en-US" dirty="0"/>
          </a:p>
        </p:txBody>
      </p:sp>
      <p:pic>
        <p:nvPicPr>
          <p:cNvPr id="3" name="Picture 2" descr="A graph with blue squares and white text&#10;&#10;Description automatically generated">
            <a:extLst>
              <a:ext uri="{FF2B5EF4-FFF2-40B4-BE49-F238E27FC236}">
                <a16:creationId xmlns:a16="http://schemas.microsoft.com/office/drawing/2014/main" id="{35EA6CB7-ED9E-CB1F-9BA2-31B631056469}"/>
              </a:ext>
            </a:extLst>
          </p:cNvPr>
          <p:cNvPicPr>
            <a:picLocks noChangeAspect="1"/>
          </p:cNvPicPr>
          <p:nvPr/>
        </p:nvPicPr>
        <p:blipFill>
          <a:blip r:embed="rId2"/>
          <a:stretch>
            <a:fillRect/>
          </a:stretch>
        </p:blipFill>
        <p:spPr>
          <a:xfrm>
            <a:off x="3678690" y="276225"/>
            <a:ext cx="7381875" cy="6305550"/>
          </a:xfrm>
          <a:prstGeom prst="rect">
            <a:avLst/>
          </a:prstGeom>
        </p:spPr>
      </p:pic>
    </p:spTree>
    <p:extLst>
      <p:ext uri="{BB962C8B-B14F-4D97-AF65-F5344CB8AC3E}">
        <p14:creationId xmlns:p14="http://schemas.microsoft.com/office/powerpoint/2010/main" val="1704228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DAFF-09C9-933E-BAC5-A76D13E3FD42}"/>
              </a:ext>
            </a:extLst>
          </p:cNvPr>
          <p:cNvSpPr>
            <a:spLocks noGrp="1"/>
          </p:cNvSpPr>
          <p:nvPr>
            <p:ph type="title"/>
          </p:nvPr>
        </p:nvSpPr>
        <p:spPr/>
        <p:txBody>
          <a:bodyPr/>
          <a:lstStyle/>
          <a:p>
            <a:r>
              <a:rPr lang="en-US" dirty="0">
                <a:cs typeface="Aharoni"/>
              </a:rPr>
              <a:t>Data Preparation</a:t>
            </a:r>
            <a:endParaRPr lang="en-US" dirty="0"/>
          </a:p>
        </p:txBody>
      </p:sp>
      <p:sp>
        <p:nvSpPr>
          <p:cNvPr id="3" name="Content Placeholder 2">
            <a:extLst>
              <a:ext uri="{FF2B5EF4-FFF2-40B4-BE49-F238E27FC236}">
                <a16:creationId xmlns:a16="http://schemas.microsoft.com/office/drawing/2014/main" id="{A2965034-47D9-34E3-66E2-DAED45A2FB64}"/>
              </a:ext>
            </a:extLst>
          </p:cNvPr>
          <p:cNvSpPr>
            <a:spLocks noGrp="1"/>
          </p:cNvSpPr>
          <p:nvPr>
            <p:ph idx="1"/>
          </p:nvPr>
        </p:nvSpPr>
        <p:spPr/>
        <p:txBody>
          <a:bodyPr vert="horz" lIns="91440" tIns="45720" rIns="91440" bIns="45720" rtlCol="0" anchor="t">
            <a:normAutofit/>
          </a:bodyPr>
          <a:lstStyle/>
          <a:p>
            <a:pPr>
              <a:buNone/>
            </a:pPr>
            <a:r>
              <a:rPr lang="en-US" sz="3600" dirty="0">
                <a:solidFill>
                  <a:srgbClr val="1A1B22"/>
                </a:solidFill>
              </a:rPr>
              <a:t>I. Import Libraries</a:t>
            </a:r>
          </a:p>
          <a:p>
            <a:pPr>
              <a:buNone/>
            </a:pPr>
            <a:r>
              <a:rPr lang="en-US" sz="3600" dirty="0">
                <a:solidFill>
                  <a:srgbClr val="1A1B22"/>
                </a:solidFill>
              </a:rPr>
              <a:t>II. Import Data</a:t>
            </a:r>
            <a:endParaRPr lang="en-US" sz="3600" dirty="0"/>
          </a:p>
          <a:p>
            <a:pPr>
              <a:buNone/>
            </a:pPr>
            <a:r>
              <a:rPr lang="en-US" sz="3600" dirty="0">
                <a:solidFill>
                  <a:srgbClr val="1A1B22"/>
                </a:solidFill>
              </a:rPr>
              <a:t>III. Initial Data Exploration</a:t>
            </a:r>
          </a:p>
          <a:p>
            <a:pPr>
              <a:buNone/>
            </a:pPr>
            <a:endParaRPr lang="en-US" sz="3600" dirty="0">
              <a:solidFill>
                <a:srgbClr val="1A1B22"/>
              </a:solidFill>
            </a:endParaRPr>
          </a:p>
          <a:p>
            <a:pPr>
              <a:buNone/>
            </a:pPr>
            <a:endParaRPr lang="en-US" sz="3600" dirty="0">
              <a:solidFill>
                <a:srgbClr val="1A1B22"/>
              </a:solidFill>
            </a:endParaRPr>
          </a:p>
          <a:p>
            <a:pPr marL="0" indent="0">
              <a:buNone/>
            </a:pPr>
            <a:endParaRPr lang="en-US" sz="3600" dirty="0"/>
          </a:p>
        </p:txBody>
      </p:sp>
    </p:spTree>
    <p:extLst>
      <p:ext uri="{BB962C8B-B14F-4D97-AF65-F5344CB8AC3E}">
        <p14:creationId xmlns:p14="http://schemas.microsoft.com/office/powerpoint/2010/main" val="2421321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E4F2-40CA-6219-C399-4374A7E602D9}"/>
              </a:ext>
            </a:extLst>
          </p:cNvPr>
          <p:cNvSpPr>
            <a:spLocks noGrp="1"/>
          </p:cNvSpPr>
          <p:nvPr>
            <p:ph type="title"/>
          </p:nvPr>
        </p:nvSpPr>
        <p:spPr/>
        <p:txBody>
          <a:bodyPr/>
          <a:lstStyle/>
          <a:p>
            <a:r>
              <a:rPr lang="en-US" dirty="0">
                <a:cs typeface="Aharoni"/>
              </a:rPr>
              <a:t>Best tr = 0.756612</a:t>
            </a:r>
            <a:endParaRPr lang="en-US" dirty="0"/>
          </a:p>
        </p:txBody>
      </p:sp>
      <p:pic>
        <p:nvPicPr>
          <p:cNvPr id="4" name="Picture 3" descr="A screen shot of a computer code&#10;&#10;Description automatically generated">
            <a:extLst>
              <a:ext uri="{FF2B5EF4-FFF2-40B4-BE49-F238E27FC236}">
                <a16:creationId xmlns:a16="http://schemas.microsoft.com/office/drawing/2014/main" id="{0246202F-E9C5-CA3D-4B10-9DCEF1CCFB59}"/>
              </a:ext>
            </a:extLst>
          </p:cNvPr>
          <p:cNvPicPr>
            <a:picLocks noChangeAspect="1"/>
          </p:cNvPicPr>
          <p:nvPr/>
        </p:nvPicPr>
        <p:blipFill>
          <a:blip r:embed="rId2"/>
          <a:stretch>
            <a:fillRect/>
          </a:stretch>
        </p:blipFill>
        <p:spPr>
          <a:xfrm>
            <a:off x="115661" y="2162854"/>
            <a:ext cx="5614307" cy="1607004"/>
          </a:xfrm>
          <a:prstGeom prst="rect">
            <a:avLst/>
          </a:prstGeom>
        </p:spPr>
      </p:pic>
      <p:pic>
        <p:nvPicPr>
          <p:cNvPr id="5" name="Picture 4" descr="A graph with blue squares and white text&#10;&#10;Description automatically generated">
            <a:extLst>
              <a:ext uri="{FF2B5EF4-FFF2-40B4-BE49-F238E27FC236}">
                <a16:creationId xmlns:a16="http://schemas.microsoft.com/office/drawing/2014/main" id="{DAE9B227-C966-C899-9649-4FA3B06EE68A}"/>
              </a:ext>
            </a:extLst>
          </p:cNvPr>
          <p:cNvPicPr>
            <a:picLocks noChangeAspect="1"/>
          </p:cNvPicPr>
          <p:nvPr/>
        </p:nvPicPr>
        <p:blipFill>
          <a:blip r:embed="rId3"/>
          <a:stretch>
            <a:fillRect/>
          </a:stretch>
        </p:blipFill>
        <p:spPr>
          <a:xfrm>
            <a:off x="5832701" y="1304244"/>
            <a:ext cx="6121854" cy="5131254"/>
          </a:xfrm>
          <a:prstGeom prst="rect">
            <a:avLst/>
          </a:prstGeom>
        </p:spPr>
      </p:pic>
    </p:spTree>
    <p:extLst>
      <p:ext uri="{BB962C8B-B14F-4D97-AF65-F5344CB8AC3E}">
        <p14:creationId xmlns:p14="http://schemas.microsoft.com/office/powerpoint/2010/main" val="3967054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c 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 name="Rectangle 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06536A-3B84-62A6-D48F-D2142798BFBC}"/>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dirty="0">
                <a:solidFill>
                  <a:srgbClr val="FFFFFF"/>
                </a:solidFill>
              </a:rPr>
              <a:t>LGD</a:t>
            </a:r>
            <a:r>
              <a:rPr lang="en-US" sz="6000" kern="1200" dirty="0">
                <a:solidFill>
                  <a:srgbClr val="FFFFFF"/>
                </a:solidFill>
                <a:latin typeface="+mj-lt"/>
                <a:ea typeface="+mj-ea"/>
                <a:cs typeface="+mj-cs"/>
              </a:rPr>
              <a:t> Model</a:t>
            </a:r>
          </a:p>
        </p:txBody>
      </p:sp>
      <p:sp>
        <p:nvSpPr>
          <p:cNvPr id="17" name="Arc 1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220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89E8-C33A-AE68-FA24-031738D0BC13}"/>
              </a:ext>
            </a:extLst>
          </p:cNvPr>
          <p:cNvSpPr>
            <a:spLocks noGrp="1"/>
          </p:cNvSpPr>
          <p:nvPr>
            <p:ph type="title"/>
          </p:nvPr>
        </p:nvSpPr>
        <p:spPr/>
        <p:txBody>
          <a:bodyPr/>
          <a:lstStyle/>
          <a:p>
            <a:r>
              <a:rPr lang="en-US" dirty="0">
                <a:cs typeface="Aharoni"/>
              </a:rPr>
              <a:t>MICE imputer for </a:t>
            </a:r>
            <a:r>
              <a:rPr lang="en-US" dirty="0">
                <a:ea typeface="+mj-lt"/>
                <a:cs typeface="+mj-lt"/>
              </a:rPr>
              <a:t>missing values</a:t>
            </a:r>
            <a:endParaRPr lang="en-US" dirty="0"/>
          </a:p>
        </p:txBody>
      </p:sp>
      <p:pic>
        <p:nvPicPr>
          <p:cNvPr id="4" name="Content Placeholder 3" descr="A screenshot of a computer code&#10;&#10;Description automatically generated">
            <a:extLst>
              <a:ext uri="{FF2B5EF4-FFF2-40B4-BE49-F238E27FC236}">
                <a16:creationId xmlns:a16="http://schemas.microsoft.com/office/drawing/2014/main" id="{8DB4DFA5-9D23-85DD-761E-42B4BCDF8046}"/>
              </a:ext>
            </a:extLst>
          </p:cNvPr>
          <p:cNvPicPr>
            <a:picLocks noGrp="1" noChangeAspect="1"/>
          </p:cNvPicPr>
          <p:nvPr>
            <p:ph idx="1"/>
          </p:nvPr>
        </p:nvPicPr>
        <p:blipFill rotWithShape="1">
          <a:blip r:embed="rId2"/>
          <a:srcRect l="-338" r="-420" b="68929"/>
          <a:stretch/>
        </p:blipFill>
        <p:spPr>
          <a:xfrm>
            <a:off x="838829" y="1567253"/>
            <a:ext cx="10512931" cy="1334884"/>
          </a:xfrm>
        </p:spPr>
      </p:pic>
      <p:pic>
        <p:nvPicPr>
          <p:cNvPr id="6" name="Content Placeholder 3" descr="A screenshot of a computer code&#10;&#10;Description automatically generated">
            <a:extLst>
              <a:ext uri="{FF2B5EF4-FFF2-40B4-BE49-F238E27FC236}">
                <a16:creationId xmlns:a16="http://schemas.microsoft.com/office/drawing/2014/main" id="{689F40D6-64EB-28CE-4BE6-143F35F3B869}"/>
              </a:ext>
            </a:extLst>
          </p:cNvPr>
          <p:cNvPicPr>
            <a:picLocks noChangeAspect="1"/>
          </p:cNvPicPr>
          <p:nvPr/>
        </p:nvPicPr>
        <p:blipFill rotWithShape="1">
          <a:blip r:embed="rId2"/>
          <a:srcRect l="-384" t="69930" r="-288" b="-932"/>
          <a:stretch/>
        </p:blipFill>
        <p:spPr>
          <a:xfrm>
            <a:off x="840834" y="3103284"/>
            <a:ext cx="10504010" cy="1331940"/>
          </a:xfrm>
          <a:prstGeom prst="rect">
            <a:avLst/>
          </a:prstGeom>
        </p:spPr>
      </p:pic>
    </p:spTree>
    <p:extLst>
      <p:ext uri="{BB962C8B-B14F-4D97-AF65-F5344CB8AC3E}">
        <p14:creationId xmlns:p14="http://schemas.microsoft.com/office/powerpoint/2010/main" val="260760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950C-63EC-26CE-117D-5E8D5D13EBE9}"/>
              </a:ext>
            </a:extLst>
          </p:cNvPr>
          <p:cNvSpPr>
            <a:spLocks noGrp="1"/>
          </p:cNvSpPr>
          <p:nvPr>
            <p:ph type="title"/>
          </p:nvPr>
        </p:nvSpPr>
        <p:spPr/>
        <p:txBody>
          <a:bodyPr/>
          <a:lstStyle/>
          <a:p>
            <a:r>
              <a:rPr lang="en-US" dirty="0">
                <a:latin typeface="Helvetica Neue"/>
                <a:ea typeface="Helvetica Neue"/>
                <a:cs typeface="Helvetica Neue"/>
              </a:rPr>
              <a:t>Dependent variable for LGD model (</a:t>
            </a:r>
            <a:r>
              <a:rPr lang="en-US" dirty="0" err="1">
                <a:latin typeface="Helvetica Neue"/>
                <a:ea typeface="Helvetica Neue"/>
                <a:cs typeface="Helvetica Neue"/>
              </a:rPr>
              <a:t>recovery_rate</a:t>
            </a:r>
            <a:r>
              <a:rPr lang="en-US" dirty="0">
                <a:latin typeface="Helvetica Neue"/>
                <a:ea typeface="Helvetica Neue"/>
                <a:cs typeface="Helvetica Neue"/>
              </a:rPr>
              <a:t>)</a:t>
            </a:r>
            <a:endParaRPr lang="en-US" dirty="0"/>
          </a:p>
        </p:txBody>
      </p:sp>
      <p:sp>
        <p:nvSpPr>
          <p:cNvPr id="3" name="Content Placeholder 2">
            <a:extLst>
              <a:ext uri="{FF2B5EF4-FFF2-40B4-BE49-F238E27FC236}">
                <a16:creationId xmlns:a16="http://schemas.microsoft.com/office/drawing/2014/main" id="{568E6907-1DDC-299C-0D09-A8CF266462CD}"/>
              </a:ext>
            </a:extLst>
          </p:cNvPr>
          <p:cNvSpPr>
            <a:spLocks noGrp="1"/>
          </p:cNvSpPr>
          <p:nvPr>
            <p:ph idx="1"/>
          </p:nvPr>
        </p:nvSpPr>
        <p:spPr/>
        <p:txBody>
          <a:bodyPr vert="horz" lIns="91440" tIns="45720" rIns="91440" bIns="45720" rtlCol="0" anchor="t">
            <a:normAutofit/>
          </a:bodyPr>
          <a:lstStyle/>
          <a:p>
            <a:r>
              <a:rPr lang="en-US" dirty="0"/>
              <a:t>LGD stands for loss given default</a:t>
            </a:r>
          </a:p>
          <a:p>
            <a:r>
              <a:rPr lang="en-US" dirty="0"/>
              <a:t>It is the % of the total exposure (total loan) that cannot be recovered once a default has occured</a:t>
            </a:r>
          </a:p>
          <a:p>
            <a:r>
              <a:rPr lang="en-US" dirty="0"/>
              <a:t>In practice, % of total loan (total exposure) that can be recovered is computed. This is called recovery rate</a:t>
            </a:r>
          </a:p>
          <a:p>
            <a:r>
              <a:rPr lang="en-US" dirty="0" err="1"/>
              <a:t>recovery_rate</a:t>
            </a:r>
            <a:r>
              <a:rPr lang="en-US" dirty="0"/>
              <a:t> = recoveries / total_funded_amt</a:t>
            </a:r>
          </a:p>
          <a:p>
            <a:r>
              <a:rPr lang="en-US" dirty="0"/>
              <a:t>Therefore LGD = 1 - recovery_rate</a:t>
            </a:r>
          </a:p>
          <a:p>
            <a:endParaRPr lang="en-US" dirty="0"/>
          </a:p>
        </p:txBody>
      </p:sp>
      <p:pic>
        <p:nvPicPr>
          <p:cNvPr id="4" name="Picture 3" descr="A white background with black text&#10;&#10;Description automatically generated">
            <a:extLst>
              <a:ext uri="{FF2B5EF4-FFF2-40B4-BE49-F238E27FC236}">
                <a16:creationId xmlns:a16="http://schemas.microsoft.com/office/drawing/2014/main" id="{7E91B56D-8401-727E-F103-0A177AB7CA8A}"/>
              </a:ext>
            </a:extLst>
          </p:cNvPr>
          <p:cNvPicPr>
            <a:picLocks noChangeAspect="1"/>
          </p:cNvPicPr>
          <p:nvPr/>
        </p:nvPicPr>
        <p:blipFill>
          <a:blip r:embed="rId2"/>
          <a:stretch>
            <a:fillRect/>
          </a:stretch>
        </p:blipFill>
        <p:spPr>
          <a:xfrm>
            <a:off x="163966" y="5414962"/>
            <a:ext cx="11853182" cy="948417"/>
          </a:xfrm>
          <a:prstGeom prst="rect">
            <a:avLst/>
          </a:prstGeom>
        </p:spPr>
      </p:pic>
    </p:spTree>
    <p:extLst>
      <p:ext uri="{BB962C8B-B14F-4D97-AF65-F5344CB8AC3E}">
        <p14:creationId xmlns:p14="http://schemas.microsoft.com/office/powerpoint/2010/main" val="1289343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950C-63EC-26CE-117D-5E8D5D13EBE9}"/>
              </a:ext>
            </a:extLst>
          </p:cNvPr>
          <p:cNvSpPr>
            <a:spLocks noGrp="1"/>
          </p:cNvSpPr>
          <p:nvPr>
            <p:ph type="title"/>
          </p:nvPr>
        </p:nvSpPr>
        <p:spPr/>
        <p:txBody>
          <a:bodyPr/>
          <a:lstStyle/>
          <a:p>
            <a:r>
              <a:rPr lang="en-US" dirty="0">
                <a:latin typeface="Helvetica Neue"/>
              </a:rPr>
              <a:t>Dependent variable for EAD model (</a:t>
            </a:r>
            <a:r>
              <a:rPr lang="en-US" dirty="0" err="1">
                <a:latin typeface="Helvetica Neue"/>
              </a:rPr>
              <a:t>credit_conversion_factor</a:t>
            </a:r>
            <a:r>
              <a:rPr lang="en-US" dirty="0">
                <a:latin typeface="Helvetica Neue"/>
              </a:rPr>
              <a:t>)</a:t>
            </a:r>
            <a:endParaRPr lang="en-US" dirty="0"/>
          </a:p>
        </p:txBody>
      </p:sp>
      <p:sp>
        <p:nvSpPr>
          <p:cNvPr id="3" name="Content Placeholder 2">
            <a:extLst>
              <a:ext uri="{FF2B5EF4-FFF2-40B4-BE49-F238E27FC236}">
                <a16:creationId xmlns:a16="http://schemas.microsoft.com/office/drawing/2014/main" id="{568E6907-1DDC-299C-0D09-A8CF266462CD}"/>
              </a:ext>
            </a:extLst>
          </p:cNvPr>
          <p:cNvSpPr>
            <a:spLocks noGrp="1"/>
          </p:cNvSpPr>
          <p:nvPr>
            <p:ph idx="1"/>
          </p:nvPr>
        </p:nvSpPr>
        <p:spPr/>
        <p:txBody>
          <a:bodyPr vert="horz" lIns="91440" tIns="45720" rIns="91440" bIns="45720" rtlCol="0" anchor="t">
            <a:normAutofit/>
          </a:bodyPr>
          <a:lstStyle/>
          <a:p>
            <a:r>
              <a:rPr lang="en-US" dirty="0">
                <a:ea typeface="+mn-lt"/>
                <a:cs typeface="+mn-lt"/>
              </a:rPr>
              <a:t>EAD stands for exposure at default</a:t>
            </a:r>
            <a:endParaRPr lang="en-US" dirty="0"/>
          </a:p>
          <a:p>
            <a:r>
              <a:rPr lang="en-US" dirty="0">
                <a:ea typeface="+mn-lt"/>
                <a:cs typeface="+mn-lt"/>
              </a:rPr>
              <a:t>It is the maximum value a lender will loose when a default occurs.</a:t>
            </a:r>
            <a:endParaRPr lang="en-US" dirty="0"/>
          </a:p>
          <a:p>
            <a:r>
              <a:rPr lang="en-US" dirty="0">
                <a:ea typeface="+mn-lt"/>
                <a:cs typeface="+mn-lt"/>
              </a:rPr>
              <a:t>For home loan for example, a borrower would have generally paid back some of the principal before the default occurs.</a:t>
            </a:r>
            <a:endParaRPr lang="en-US" dirty="0"/>
          </a:p>
          <a:p>
            <a:r>
              <a:rPr lang="en-US" dirty="0">
                <a:ea typeface="+mn-lt"/>
                <a:cs typeface="+mn-lt"/>
              </a:rPr>
              <a:t>The % that is unpaid is often called "credit conversion factor".</a:t>
            </a:r>
            <a:endParaRPr lang="en-US" dirty="0"/>
          </a:p>
        </p:txBody>
      </p:sp>
      <p:pic>
        <p:nvPicPr>
          <p:cNvPr id="4" name="Picture 3" descr="A white background with black text&#10;&#10;Description automatically generated">
            <a:extLst>
              <a:ext uri="{FF2B5EF4-FFF2-40B4-BE49-F238E27FC236}">
                <a16:creationId xmlns:a16="http://schemas.microsoft.com/office/drawing/2014/main" id="{356A7FE8-7CE8-2FD5-DF5F-748DC5493F4A}"/>
              </a:ext>
            </a:extLst>
          </p:cNvPr>
          <p:cNvPicPr>
            <a:picLocks noChangeAspect="1"/>
          </p:cNvPicPr>
          <p:nvPr/>
        </p:nvPicPr>
        <p:blipFill>
          <a:blip r:embed="rId2"/>
          <a:stretch>
            <a:fillRect/>
          </a:stretch>
        </p:blipFill>
        <p:spPr>
          <a:xfrm>
            <a:off x="123825" y="4635954"/>
            <a:ext cx="11770178" cy="1385207"/>
          </a:xfrm>
          <a:prstGeom prst="rect">
            <a:avLst/>
          </a:prstGeom>
        </p:spPr>
      </p:pic>
    </p:spTree>
    <p:extLst>
      <p:ext uri="{BB962C8B-B14F-4D97-AF65-F5344CB8AC3E}">
        <p14:creationId xmlns:p14="http://schemas.microsoft.com/office/powerpoint/2010/main" val="2634724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6807-B80D-EE44-CED8-105F05A2BDB9}"/>
              </a:ext>
            </a:extLst>
          </p:cNvPr>
          <p:cNvSpPr>
            <a:spLocks noGrp="1"/>
          </p:cNvSpPr>
          <p:nvPr>
            <p:ph type="title"/>
          </p:nvPr>
        </p:nvSpPr>
        <p:spPr/>
        <p:txBody>
          <a:bodyPr>
            <a:normAutofit/>
          </a:bodyPr>
          <a:lstStyle/>
          <a:p>
            <a:r>
              <a:rPr lang="en-US" dirty="0">
                <a:ea typeface="+mj-lt"/>
                <a:cs typeface="+mj-lt"/>
              </a:rPr>
              <a:t>Exploration of dependent variables for LGD and EAD models</a:t>
            </a:r>
            <a:endParaRPr lang="en-US" dirty="0"/>
          </a:p>
        </p:txBody>
      </p:sp>
      <p:pic>
        <p:nvPicPr>
          <p:cNvPr id="4" name="Picture 3" descr="A graph with a bar graph&#10;&#10;Description automatically generated">
            <a:extLst>
              <a:ext uri="{FF2B5EF4-FFF2-40B4-BE49-F238E27FC236}">
                <a16:creationId xmlns:a16="http://schemas.microsoft.com/office/drawing/2014/main" id="{7C84389E-80B0-E852-49DC-12F74F104E54}"/>
              </a:ext>
            </a:extLst>
          </p:cNvPr>
          <p:cNvPicPr>
            <a:picLocks noChangeAspect="1"/>
          </p:cNvPicPr>
          <p:nvPr/>
        </p:nvPicPr>
        <p:blipFill>
          <a:blip r:embed="rId2"/>
          <a:stretch>
            <a:fillRect/>
          </a:stretch>
        </p:blipFill>
        <p:spPr>
          <a:xfrm>
            <a:off x="308560" y="1864394"/>
            <a:ext cx="5789696" cy="4342397"/>
          </a:xfrm>
          <a:prstGeom prst="rect">
            <a:avLst/>
          </a:prstGeom>
        </p:spPr>
      </p:pic>
      <p:pic>
        <p:nvPicPr>
          <p:cNvPr id="5" name="Picture 4">
            <a:extLst>
              <a:ext uri="{FF2B5EF4-FFF2-40B4-BE49-F238E27FC236}">
                <a16:creationId xmlns:a16="http://schemas.microsoft.com/office/drawing/2014/main" id="{67F58911-E5FF-739F-2CB6-7C1965B9BC6E}"/>
              </a:ext>
            </a:extLst>
          </p:cNvPr>
          <p:cNvPicPr>
            <a:picLocks noChangeAspect="1"/>
          </p:cNvPicPr>
          <p:nvPr/>
        </p:nvPicPr>
        <p:blipFill>
          <a:blip r:embed="rId3"/>
          <a:stretch>
            <a:fillRect/>
          </a:stretch>
        </p:blipFill>
        <p:spPr>
          <a:xfrm>
            <a:off x="6187239" y="1869156"/>
            <a:ext cx="5783178" cy="4423108"/>
          </a:xfrm>
          <a:prstGeom prst="rect">
            <a:avLst/>
          </a:prstGeom>
        </p:spPr>
      </p:pic>
    </p:spTree>
    <p:extLst>
      <p:ext uri="{BB962C8B-B14F-4D97-AF65-F5344CB8AC3E}">
        <p14:creationId xmlns:p14="http://schemas.microsoft.com/office/powerpoint/2010/main" val="3888263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D805-5684-019E-6695-C563E03D8C37}"/>
              </a:ext>
            </a:extLst>
          </p:cNvPr>
          <p:cNvSpPr>
            <a:spLocks noGrp="1"/>
          </p:cNvSpPr>
          <p:nvPr>
            <p:ph type="title"/>
          </p:nvPr>
        </p:nvSpPr>
        <p:spPr/>
        <p:txBody>
          <a:bodyPr/>
          <a:lstStyle/>
          <a:p>
            <a:r>
              <a:rPr lang="en-US" dirty="0"/>
              <a:t>LGD Model stage 1 - Random Forest to predict </a:t>
            </a:r>
            <a:r>
              <a:rPr lang="en-US" dirty="0" err="1"/>
              <a:t>recovery_rate</a:t>
            </a:r>
            <a:r>
              <a:rPr lang="en-US" dirty="0"/>
              <a:t> 0 or 1</a:t>
            </a:r>
          </a:p>
        </p:txBody>
      </p:sp>
      <p:pic>
        <p:nvPicPr>
          <p:cNvPr id="4" name="Picture 3" descr="A screenshot of a computer code&#10;&#10;Description automatically generated">
            <a:extLst>
              <a:ext uri="{FF2B5EF4-FFF2-40B4-BE49-F238E27FC236}">
                <a16:creationId xmlns:a16="http://schemas.microsoft.com/office/drawing/2014/main" id="{10AC3E87-2369-85BA-D03F-A774CFAB85E6}"/>
              </a:ext>
            </a:extLst>
          </p:cNvPr>
          <p:cNvPicPr>
            <a:picLocks noChangeAspect="1"/>
          </p:cNvPicPr>
          <p:nvPr/>
        </p:nvPicPr>
        <p:blipFill>
          <a:blip r:embed="rId2"/>
          <a:stretch>
            <a:fillRect/>
          </a:stretch>
        </p:blipFill>
        <p:spPr>
          <a:xfrm>
            <a:off x="573505" y="1966662"/>
            <a:ext cx="11034963" cy="2924676"/>
          </a:xfrm>
          <a:prstGeom prst="rect">
            <a:avLst/>
          </a:prstGeom>
        </p:spPr>
      </p:pic>
    </p:spTree>
    <p:extLst>
      <p:ext uri="{BB962C8B-B14F-4D97-AF65-F5344CB8AC3E}">
        <p14:creationId xmlns:p14="http://schemas.microsoft.com/office/powerpoint/2010/main" val="792937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D805-5684-019E-6695-C563E03D8C37}"/>
              </a:ext>
            </a:extLst>
          </p:cNvPr>
          <p:cNvSpPr>
            <a:spLocks noGrp="1"/>
          </p:cNvSpPr>
          <p:nvPr>
            <p:ph type="title"/>
          </p:nvPr>
        </p:nvSpPr>
        <p:spPr/>
        <p:txBody>
          <a:bodyPr/>
          <a:lstStyle/>
          <a:p>
            <a:r>
              <a:rPr lang="en-US" dirty="0"/>
              <a:t>LGD Model stage 1 – Feature Importance</a:t>
            </a:r>
            <a:endParaRPr lang="en-US" dirty="0">
              <a:cs typeface="Aharoni"/>
            </a:endParaRPr>
          </a:p>
        </p:txBody>
      </p:sp>
      <p:pic>
        <p:nvPicPr>
          <p:cNvPr id="3" name="Picture 2" descr="A screenshot of a computer&#10;&#10;Description automatically generated">
            <a:extLst>
              <a:ext uri="{FF2B5EF4-FFF2-40B4-BE49-F238E27FC236}">
                <a16:creationId xmlns:a16="http://schemas.microsoft.com/office/drawing/2014/main" id="{46DAAF4C-CBED-9600-3334-9A55C87CDA8F}"/>
              </a:ext>
            </a:extLst>
          </p:cNvPr>
          <p:cNvPicPr>
            <a:picLocks noChangeAspect="1"/>
          </p:cNvPicPr>
          <p:nvPr/>
        </p:nvPicPr>
        <p:blipFill>
          <a:blip r:embed="rId2"/>
          <a:stretch>
            <a:fillRect/>
          </a:stretch>
        </p:blipFill>
        <p:spPr>
          <a:xfrm>
            <a:off x="2074410" y="1308326"/>
            <a:ext cx="7825468" cy="5308147"/>
          </a:xfrm>
          <a:prstGeom prst="rect">
            <a:avLst/>
          </a:prstGeom>
        </p:spPr>
      </p:pic>
    </p:spTree>
    <p:extLst>
      <p:ext uri="{BB962C8B-B14F-4D97-AF65-F5344CB8AC3E}">
        <p14:creationId xmlns:p14="http://schemas.microsoft.com/office/powerpoint/2010/main" val="2772906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91FD-915B-374D-C954-DAF1F08185CD}"/>
              </a:ext>
            </a:extLst>
          </p:cNvPr>
          <p:cNvSpPr>
            <a:spLocks noGrp="1"/>
          </p:cNvSpPr>
          <p:nvPr>
            <p:ph type="title"/>
          </p:nvPr>
        </p:nvSpPr>
        <p:spPr/>
        <p:txBody>
          <a:bodyPr/>
          <a:lstStyle/>
          <a:p>
            <a:r>
              <a:rPr lang="en-US" dirty="0">
                <a:ea typeface="+mj-lt"/>
                <a:cs typeface="+mj-lt"/>
              </a:rPr>
              <a:t>LGD Model stage 1 – Model Testing</a:t>
            </a:r>
          </a:p>
        </p:txBody>
      </p:sp>
      <p:pic>
        <p:nvPicPr>
          <p:cNvPr id="4" name="Picture 3" descr="A screenshot of a computer&#10;&#10;Description automatically generated">
            <a:extLst>
              <a:ext uri="{FF2B5EF4-FFF2-40B4-BE49-F238E27FC236}">
                <a16:creationId xmlns:a16="http://schemas.microsoft.com/office/drawing/2014/main" id="{0B92B2AA-50E0-DA7A-01AE-9E57D776C295}"/>
              </a:ext>
            </a:extLst>
          </p:cNvPr>
          <p:cNvPicPr>
            <a:picLocks noChangeAspect="1"/>
          </p:cNvPicPr>
          <p:nvPr/>
        </p:nvPicPr>
        <p:blipFill>
          <a:blip r:embed="rId2"/>
          <a:stretch>
            <a:fillRect/>
          </a:stretch>
        </p:blipFill>
        <p:spPr>
          <a:xfrm>
            <a:off x="2874796" y="1675648"/>
            <a:ext cx="5800725" cy="4810125"/>
          </a:xfrm>
          <a:prstGeom prst="rect">
            <a:avLst/>
          </a:prstGeom>
        </p:spPr>
      </p:pic>
    </p:spTree>
    <p:extLst>
      <p:ext uri="{BB962C8B-B14F-4D97-AF65-F5344CB8AC3E}">
        <p14:creationId xmlns:p14="http://schemas.microsoft.com/office/powerpoint/2010/main" val="2731379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E52E-E01F-D18E-9D07-F72F260C3342}"/>
              </a:ext>
            </a:extLst>
          </p:cNvPr>
          <p:cNvSpPr>
            <a:spLocks noGrp="1"/>
          </p:cNvSpPr>
          <p:nvPr>
            <p:ph type="title"/>
          </p:nvPr>
        </p:nvSpPr>
        <p:spPr/>
        <p:txBody>
          <a:bodyPr/>
          <a:lstStyle/>
          <a:p>
            <a:r>
              <a:rPr lang="en-US" dirty="0">
                <a:cs typeface="Aharoni"/>
              </a:rPr>
              <a:t>LGD Model Stage 1 - Random Forest: tr = 0.5</a:t>
            </a:r>
            <a:endParaRPr lang="en-US" dirty="0"/>
          </a:p>
        </p:txBody>
      </p:sp>
      <p:pic>
        <p:nvPicPr>
          <p:cNvPr id="4" name="Picture 3" descr="A screenshot of a graph&#10;&#10;Description automatically generated">
            <a:extLst>
              <a:ext uri="{FF2B5EF4-FFF2-40B4-BE49-F238E27FC236}">
                <a16:creationId xmlns:a16="http://schemas.microsoft.com/office/drawing/2014/main" id="{340B69F0-633E-3E8A-C3EE-DCCAAE4AC5F4}"/>
              </a:ext>
            </a:extLst>
          </p:cNvPr>
          <p:cNvPicPr>
            <a:picLocks noChangeAspect="1"/>
          </p:cNvPicPr>
          <p:nvPr/>
        </p:nvPicPr>
        <p:blipFill>
          <a:blip r:embed="rId2"/>
          <a:stretch>
            <a:fillRect/>
          </a:stretch>
        </p:blipFill>
        <p:spPr>
          <a:xfrm>
            <a:off x="483734" y="1443718"/>
            <a:ext cx="5857875" cy="5178880"/>
          </a:xfrm>
          <a:prstGeom prst="rect">
            <a:avLst/>
          </a:prstGeom>
        </p:spPr>
      </p:pic>
      <p:pic>
        <p:nvPicPr>
          <p:cNvPr id="5" name="Picture 4" descr="A graph with a line&#10;&#10;Description automatically generated">
            <a:extLst>
              <a:ext uri="{FF2B5EF4-FFF2-40B4-BE49-F238E27FC236}">
                <a16:creationId xmlns:a16="http://schemas.microsoft.com/office/drawing/2014/main" id="{55997EFA-0BCC-E995-C900-D3096B82A436}"/>
              </a:ext>
            </a:extLst>
          </p:cNvPr>
          <p:cNvPicPr>
            <a:picLocks noChangeAspect="1"/>
          </p:cNvPicPr>
          <p:nvPr/>
        </p:nvPicPr>
        <p:blipFill>
          <a:blip r:embed="rId3"/>
          <a:stretch>
            <a:fillRect/>
          </a:stretch>
        </p:blipFill>
        <p:spPr>
          <a:xfrm>
            <a:off x="6631441" y="1443038"/>
            <a:ext cx="5188404" cy="4940754"/>
          </a:xfrm>
          <a:prstGeom prst="rect">
            <a:avLst/>
          </a:prstGeom>
        </p:spPr>
      </p:pic>
    </p:spTree>
    <p:extLst>
      <p:ext uri="{BB962C8B-B14F-4D97-AF65-F5344CB8AC3E}">
        <p14:creationId xmlns:p14="http://schemas.microsoft.com/office/powerpoint/2010/main" val="1871031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3409-843B-7741-D53A-7CAB13CFF8C8}"/>
              </a:ext>
            </a:extLst>
          </p:cNvPr>
          <p:cNvSpPr>
            <a:spLocks noGrp="1"/>
          </p:cNvSpPr>
          <p:nvPr>
            <p:ph type="title"/>
          </p:nvPr>
        </p:nvSpPr>
        <p:spPr/>
        <p:txBody>
          <a:bodyPr/>
          <a:lstStyle/>
          <a:p>
            <a:r>
              <a:rPr lang="en-US" dirty="0">
                <a:ea typeface="+mj-lt"/>
                <a:cs typeface="+mj-lt"/>
              </a:rPr>
              <a:t>Data Preparation</a:t>
            </a:r>
          </a:p>
        </p:txBody>
      </p:sp>
      <p:sp>
        <p:nvSpPr>
          <p:cNvPr id="3" name="Content Placeholder 2">
            <a:extLst>
              <a:ext uri="{FF2B5EF4-FFF2-40B4-BE49-F238E27FC236}">
                <a16:creationId xmlns:a16="http://schemas.microsoft.com/office/drawing/2014/main" id="{31731019-A27B-28E1-C8F7-8F90212BF560}"/>
              </a:ext>
            </a:extLst>
          </p:cNvPr>
          <p:cNvSpPr>
            <a:spLocks noGrp="1"/>
          </p:cNvSpPr>
          <p:nvPr>
            <p:ph idx="1"/>
          </p:nvPr>
        </p:nvSpPr>
        <p:spPr/>
        <p:txBody>
          <a:bodyPr vert="horz" lIns="91440" tIns="45720" rIns="91440" bIns="45720" rtlCol="0" anchor="t">
            <a:normAutofit/>
          </a:bodyPr>
          <a:lstStyle/>
          <a:p>
            <a:pPr marL="0" indent="0">
              <a:buNone/>
            </a:pPr>
            <a:r>
              <a:rPr lang="en-US" sz="3600" dirty="0">
                <a:solidFill>
                  <a:srgbClr val="000000"/>
                </a:solidFill>
              </a:rPr>
              <a:t>IV. Pre-processing</a:t>
            </a:r>
          </a:p>
          <a:p>
            <a:pPr>
              <a:buNone/>
            </a:pPr>
            <a:r>
              <a:rPr lang="en-US" dirty="0">
                <a:solidFill>
                  <a:srgbClr val="1A1B22"/>
                </a:solidFill>
              </a:rPr>
              <a:t>1. </a:t>
            </a:r>
            <a:r>
              <a:rPr lang="en-US" dirty="0" err="1">
                <a:solidFill>
                  <a:srgbClr val="1A1B22"/>
                </a:solidFill>
              </a:rPr>
              <a:t>emp_length</a:t>
            </a:r>
            <a:r>
              <a:rPr lang="en-US" dirty="0">
                <a:solidFill>
                  <a:srgbClr val="1A1B22"/>
                </a:solidFill>
              </a:rPr>
              <a:t> --&gt; </a:t>
            </a:r>
            <a:r>
              <a:rPr lang="en-US" dirty="0" err="1">
                <a:solidFill>
                  <a:srgbClr val="1A1B22"/>
                </a:solidFill>
              </a:rPr>
              <a:t>emp_length_int</a:t>
            </a:r>
            <a:endParaRPr lang="en-US" dirty="0" err="1"/>
          </a:p>
          <a:p>
            <a:pPr>
              <a:buNone/>
            </a:pPr>
            <a:r>
              <a:rPr lang="en-US" dirty="0">
                <a:solidFill>
                  <a:srgbClr val="FF0000"/>
                </a:solidFill>
              </a:rPr>
              <a:t>2. </a:t>
            </a:r>
            <a:r>
              <a:rPr lang="en-US" dirty="0" err="1">
                <a:solidFill>
                  <a:srgbClr val="FF0000"/>
                </a:solidFill>
              </a:rPr>
              <a:t>earliest_cr_line</a:t>
            </a:r>
            <a:r>
              <a:rPr lang="en-US" dirty="0">
                <a:solidFill>
                  <a:srgbClr val="FF0000"/>
                </a:solidFill>
              </a:rPr>
              <a:t> --&gt; </a:t>
            </a:r>
            <a:r>
              <a:rPr lang="en-US" dirty="0" err="1">
                <a:solidFill>
                  <a:srgbClr val="FF0000"/>
                </a:solidFill>
              </a:rPr>
              <a:t>mths_since_earliest_cr_line</a:t>
            </a:r>
          </a:p>
          <a:p>
            <a:pPr>
              <a:buNone/>
            </a:pPr>
            <a:r>
              <a:rPr lang="en-US" dirty="0">
                <a:solidFill>
                  <a:srgbClr val="1A1B22"/>
                </a:solidFill>
              </a:rPr>
              <a:t>3. term --&gt; </a:t>
            </a:r>
            <a:r>
              <a:rPr lang="en-US" dirty="0" err="1">
                <a:solidFill>
                  <a:srgbClr val="1A1B22"/>
                </a:solidFill>
              </a:rPr>
              <a:t>term_int</a:t>
            </a:r>
            <a:endParaRPr lang="en-US" dirty="0" err="1"/>
          </a:p>
          <a:p>
            <a:pPr>
              <a:buNone/>
            </a:pPr>
            <a:r>
              <a:rPr lang="en-US" dirty="0">
                <a:solidFill>
                  <a:srgbClr val="1A1B22"/>
                </a:solidFill>
              </a:rPr>
              <a:t>4. </a:t>
            </a:r>
            <a:r>
              <a:rPr lang="en-US" dirty="0" err="1">
                <a:solidFill>
                  <a:srgbClr val="1A1B22"/>
                </a:solidFill>
              </a:rPr>
              <a:t>issue_d</a:t>
            </a:r>
            <a:r>
              <a:rPr lang="en-US" dirty="0">
                <a:solidFill>
                  <a:srgbClr val="1A1B22"/>
                </a:solidFill>
              </a:rPr>
              <a:t> --&gt; </a:t>
            </a:r>
            <a:r>
              <a:rPr lang="en-US" dirty="0" err="1">
                <a:solidFill>
                  <a:srgbClr val="1A1B22"/>
                </a:solidFill>
              </a:rPr>
              <a:t>mths_since_issue_d</a:t>
            </a:r>
            <a:endParaRPr lang="en-US" dirty="0" err="1"/>
          </a:p>
          <a:p>
            <a:pPr marL="0" indent="0">
              <a:buNone/>
            </a:pPr>
            <a:endParaRPr lang="en-US" sz="3600" dirty="0"/>
          </a:p>
        </p:txBody>
      </p:sp>
    </p:spTree>
    <p:extLst>
      <p:ext uri="{BB962C8B-B14F-4D97-AF65-F5344CB8AC3E}">
        <p14:creationId xmlns:p14="http://schemas.microsoft.com/office/powerpoint/2010/main" val="3128977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E52E-E01F-D18E-9D07-F72F260C3342}"/>
              </a:ext>
            </a:extLst>
          </p:cNvPr>
          <p:cNvSpPr>
            <a:spLocks noGrp="1"/>
          </p:cNvSpPr>
          <p:nvPr>
            <p:ph type="title"/>
          </p:nvPr>
        </p:nvSpPr>
        <p:spPr/>
        <p:txBody>
          <a:bodyPr/>
          <a:lstStyle/>
          <a:p>
            <a:r>
              <a:rPr lang="en-US" dirty="0">
                <a:cs typeface="Aharoni"/>
              </a:rPr>
              <a:t>LGD Model Stage 1 - Random Forest: Best tr</a:t>
            </a:r>
            <a:endParaRPr lang="en-US" dirty="0"/>
          </a:p>
        </p:txBody>
      </p:sp>
      <p:pic>
        <p:nvPicPr>
          <p:cNvPr id="3" name="Picture 2" descr="A screenshot of a computer&#10;&#10;Description automatically generated">
            <a:extLst>
              <a:ext uri="{FF2B5EF4-FFF2-40B4-BE49-F238E27FC236}">
                <a16:creationId xmlns:a16="http://schemas.microsoft.com/office/drawing/2014/main" id="{8D721ED6-9CB5-B177-C79E-410DEFDB33B5}"/>
              </a:ext>
            </a:extLst>
          </p:cNvPr>
          <p:cNvPicPr>
            <a:picLocks noChangeAspect="1"/>
          </p:cNvPicPr>
          <p:nvPr/>
        </p:nvPicPr>
        <p:blipFill rotWithShape="1">
          <a:blip r:embed="rId2"/>
          <a:srcRect t="18601" b="159"/>
          <a:stretch/>
        </p:blipFill>
        <p:spPr>
          <a:xfrm>
            <a:off x="6379029" y="1500868"/>
            <a:ext cx="5529943" cy="504434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1485847-0064-5100-47E8-E868B6363FF2}"/>
              </a:ext>
            </a:extLst>
          </p:cNvPr>
          <p:cNvPicPr>
            <a:picLocks noChangeAspect="1"/>
          </p:cNvPicPr>
          <p:nvPr/>
        </p:nvPicPr>
        <p:blipFill rotWithShape="1">
          <a:blip r:embed="rId2"/>
          <a:srcRect l="-179" r="-179" b="80752"/>
          <a:stretch/>
        </p:blipFill>
        <p:spPr>
          <a:xfrm>
            <a:off x="87086" y="2894239"/>
            <a:ext cx="6117860" cy="1316327"/>
          </a:xfrm>
          <a:prstGeom prst="rect">
            <a:avLst/>
          </a:prstGeom>
        </p:spPr>
      </p:pic>
    </p:spTree>
    <p:extLst>
      <p:ext uri="{BB962C8B-B14F-4D97-AF65-F5344CB8AC3E}">
        <p14:creationId xmlns:p14="http://schemas.microsoft.com/office/powerpoint/2010/main" val="2016127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22F1-B076-B4EA-CC52-77251CA8E548}"/>
              </a:ext>
            </a:extLst>
          </p:cNvPr>
          <p:cNvSpPr>
            <a:spLocks noGrp="1"/>
          </p:cNvSpPr>
          <p:nvPr>
            <p:ph type="title"/>
          </p:nvPr>
        </p:nvSpPr>
        <p:spPr/>
        <p:txBody>
          <a:bodyPr/>
          <a:lstStyle/>
          <a:p>
            <a:r>
              <a:rPr lang="en-US" dirty="0">
                <a:cs typeface="Aharoni"/>
              </a:rPr>
              <a:t>Stage 2 model - Ridge Regression</a:t>
            </a:r>
            <a:endParaRPr lang="en-US" dirty="0"/>
          </a:p>
        </p:txBody>
      </p:sp>
      <p:pic>
        <p:nvPicPr>
          <p:cNvPr id="4" name="Content Placeholder 3" descr="A white screen with black text&#10;&#10;Description automatically generated">
            <a:extLst>
              <a:ext uri="{FF2B5EF4-FFF2-40B4-BE49-F238E27FC236}">
                <a16:creationId xmlns:a16="http://schemas.microsoft.com/office/drawing/2014/main" id="{34C21BCA-6FF6-F2C9-5F48-225901D6B0E4}"/>
              </a:ext>
            </a:extLst>
          </p:cNvPr>
          <p:cNvPicPr>
            <a:picLocks noGrp="1" noChangeAspect="1"/>
          </p:cNvPicPr>
          <p:nvPr>
            <p:ph idx="1"/>
          </p:nvPr>
        </p:nvPicPr>
        <p:blipFill>
          <a:blip r:embed="rId2"/>
          <a:stretch>
            <a:fillRect/>
          </a:stretch>
        </p:blipFill>
        <p:spPr>
          <a:xfrm>
            <a:off x="780047" y="1874560"/>
            <a:ext cx="10641931" cy="2418347"/>
          </a:xfrm>
        </p:spPr>
      </p:pic>
    </p:spTree>
    <p:extLst>
      <p:ext uri="{BB962C8B-B14F-4D97-AF65-F5344CB8AC3E}">
        <p14:creationId xmlns:p14="http://schemas.microsoft.com/office/powerpoint/2010/main" val="1624363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22F1-B076-B4EA-CC52-77251CA8E548}"/>
              </a:ext>
            </a:extLst>
          </p:cNvPr>
          <p:cNvSpPr>
            <a:spLocks noGrp="1"/>
          </p:cNvSpPr>
          <p:nvPr>
            <p:ph type="title"/>
          </p:nvPr>
        </p:nvSpPr>
        <p:spPr/>
        <p:txBody>
          <a:bodyPr/>
          <a:lstStyle/>
          <a:p>
            <a:r>
              <a:rPr lang="en-US" dirty="0">
                <a:cs typeface="Aharoni"/>
              </a:rPr>
              <a:t>Stage 2 model - Ridge Regression</a:t>
            </a:r>
            <a:endParaRPr lang="en-US" dirty="0"/>
          </a:p>
        </p:txBody>
      </p:sp>
      <p:pic>
        <p:nvPicPr>
          <p:cNvPr id="5" name="Picture 4" descr="A screen shot of a computer&#10;&#10;Description automatically generated">
            <a:extLst>
              <a:ext uri="{FF2B5EF4-FFF2-40B4-BE49-F238E27FC236}">
                <a16:creationId xmlns:a16="http://schemas.microsoft.com/office/drawing/2014/main" id="{2D55E24D-E315-81C4-1884-239DBE8CD900}"/>
              </a:ext>
            </a:extLst>
          </p:cNvPr>
          <p:cNvPicPr>
            <a:picLocks noChangeAspect="1"/>
          </p:cNvPicPr>
          <p:nvPr/>
        </p:nvPicPr>
        <p:blipFill>
          <a:blip r:embed="rId2"/>
          <a:stretch>
            <a:fillRect/>
          </a:stretch>
        </p:blipFill>
        <p:spPr>
          <a:xfrm>
            <a:off x="88841" y="1959035"/>
            <a:ext cx="7126060" cy="1906361"/>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C6AEC57C-875F-4DD0-470B-AEA911EDA80D}"/>
              </a:ext>
            </a:extLst>
          </p:cNvPr>
          <p:cNvPicPr>
            <a:picLocks noChangeAspect="1"/>
          </p:cNvPicPr>
          <p:nvPr/>
        </p:nvPicPr>
        <p:blipFill>
          <a:blip r:embed="rId3"/>
          <a:stretch>
            <a:fillRect/>
          </a:stretch>
        </p:blipFill>
        <p:spPr>
          <a:xfrm>
            <a:off x="7325253" y="1463976"/>
            <a:ext cx="4869997" cy="5510893"/>
          </a:xfrm>
          <a:prstGeom prst="rect">
            <a:avLst/>
          </a:prstGeom>
        </p:spPr>
      </p:pic>
    </p:spTree>
    <p:extLst>
      <p:ext uri="{BB962C8B-B14F-4D97-AF65-F5344CB8AC3E}">
        <p14:creationId xmlns:p14="http://schemas.microsoft.com/office/powerpoint/2010/main" val="1754968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2958-DD3F-5649-AA89-BEA100F5D16A}"/>
              </a:ext>
            </a:extLst>
          </p:cNvPr>
          <p:cNvSpPr>
            <a:spLocks noGrp="1"/>
          </p:cNvSpPr>
          <p:nvPr>
            <p:ph type="title"/>
          </p:nvPr>
        </p:nvSpPr>
        <p:spPr/>
        <p:txBody>
          <a:bodyPr/>
          <a:lstStyle/>
          <a:p>
            <a:r>
              <a:rPr lang="en-US" dirty="0">
                <a:cs typeface="Aharoni"/>
              </a:rPr>
              <a:t>Combining stage 1 and stage 2 to create final LGD model</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EDE26937-4F52-2474-C402-B675545B1133}"/>
              </a:ext>
            </a:extLst>
          </p:cNvPr>
          <p:cNvPicPr>
            <a:picLocks noGrp="1" noChangeAspect="1"/>
          </p:cNvPicPr>
          <p:nvPr>
            <p:ph idx="1"/>
          </p:nvPr>
        </p:nvPicPr>
        <p:blipFill>
          <a:blip r:embed="rId2"/>
          <a:stretch>
            <a:fillRect/>
          </a:stretch>
        </p:blipFill>
        <p:spPr>
          <a:xfrm>
            <a:off x="3252515" y="1835651"/>
            <a:ext cx="5686969" cy="4481373"/>
          </a:xfrm>
        </p:spPr>
      </p:pic>
    </p:spTree>
    <p:extLst>
      <p:ext uri="{BB962C8B-B14F-4D97-AF65-F5344CB8AC3E}">
        <p14:creationId xmlns:p14="http://schemas.microsoft.com/office/powerpoint/2010/main" val="1711707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c 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 name="Rectangle 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06536A-3B84-62A6-D48F-D2142798BFBC}"/>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dirty="0">
                <a:solidFill>
                  <a:srgbClr val="FFFFFF"/>
                </a:solidFill>
              </a:rPr>
              <a:t>EAD</a:t>
            </a:r>
            <a:r>
              <a:rPr lang="en-US" sz="6000" kern="1200" dirty="0">
                <a:solidFill>
                  <a:srgbClr val="FFFFFF"/>
                </a:solidFill>
                <a:latin typeface="+mj-lt"/>
                <a:ea typeface="+mj-ea"/>
                <a:cs typeface="+mj-cs"/>
              </a:rPr>
              <a:t> Model</a:t>
            </a:r>
          </a:p>
        </p:txBody>
      </p:sp>
      <p:sp>
        <p:nvSpPr>
          <p:cNvPr id="17" name="Arc 1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685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3953-44F0-267D-1077-0AABD0451204}"/>
              </a:ext>
            </a:extLst>
          </p:cNvPr>
          <p:cNvSpPr>
            <a:spLocks noGrp="1"/>
          </p:cNvSpPr>
          <p:nvPr>
            <p:ph type="title"/>
          </p:nvPr>
        </p:nvSpPr>
        <p:spPr/>
        <p:txBody>
          <a:bodyPr/>
          <a:lstStyle/>
          <a:p>
            <a:r>
              <a:rPr lang="en-US" dirty="0">
                <a:cs typeface="Aharoni"/>
              </a:rPr>
              <a:t>Lasso Regression for EAD Model</a:t>
            </a:r>
            <a:endParaRPr lang="en-US" dirty="0"/>
          </a:p>
        </p:txBody>
      </p:sp>
      <p:pic>
        <p:nvPicPr>
          <p:cNvPr id="4" name="Content Placeholder 3" descr="A screenshot of a computer program&#10;&#10;Description automatically generated">
            <a:extLst>
              <a:ext uri="{FF2B5EF4-FFF2-40B4-BE49-F238E27FC236}">
                <a16:creationId xmlns:a16="http://schemas.microsoft.com/office/drawing/2014/main" id="{C44FD01E-26D8-255C-6CDD-AA91D70B9AD1}"/>
              </a:ext>
            </a:extLst>
          </p:cNvPr>
          <p:cNvPicPr>
            <a:picLocks noGrp="1" noChangeAspect="1"/>
          </p:cNvPicPr>
          <p:nvPr>
            <p:ph idx="1"/>
          </p:nvPr>
        </p:nvPicPr>
        <p:blipFill>
          <a:blip r:embed="rId2"/>
          <a:stretch>
            <a:fillRect/>
          </a:stretch>
        </p:blipFill>
        <p:spPr>
          <a:xfrm>
            <a:off x="1458006" y="1711023"/>
            <a:ext cx="9896475" cy="3609975"/>
          </a:xfrm>
        </p:spPr>
      </p:pic>
    </p:spTree>
    <p:extLst>
      <p:ext uri="{BB962C8B-B14F-4D97-AF65-F5344CB8AC3E}">
        <p14:creationId xmlns:p14="http://schemas.microsoft.com/office/powerpoint/2010/main" val="3654483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4207-B4FC-FA21-F0FA-4BEF1CE5B481}"/>
              </a:ext>
            </a:extLst>
          </p:cNvPr>
          <p:cNvSpPr>
            <a:spLocks noGrp="1"/>
          </p:cNvSpPr>
          <p:nvPr>
            <p:ph type="title"/>
          </p:nvPr>
        </p:nvSpPr>
        <p:spPr/>
        <p:txBody>
          <a:bodyPr/>
          <a:lstStyle/>
          <a:p>
            <a:r>
              <a:rPr lang="en-US" dirty="0">
                <a:ea typeface="+mj-lt"/>
                <a:cs typeface="+mj-lt"/>
              </a:rPr>
              <a:t>Lasso Regression for EAD Model</a:t>
            </a:r>
          </a:p>
        </p:txBody>
      </p:sp>
      <p:pic>
        <p:nvPicPr>
          <p:cNvPr id="4" name="Content Placeholder 3" descr="A screenshot of a computer code&#10;&#10;Description automatically generated">
            <a:extLst>
              <a:ext uri="{FF2B5EF4-FFF2-40B4-BE49-F238E27FC236}">
                <a16:creationId xmlns:a16="http://schemas.microsoft.com/office/drawing/2014/main" id="{7A3C83AF-788B-745B-9A3E-67343F7BC8F5}"/>
              </a:ext>
            </a:extLst>
          </p:cNvPr>
          <p:cNvPicPr>
            <a:picLocks noGrp="1" noChangeAspect="1"/>
          </p:cNvPicPr>
          <p:nvPr>
            <p:ph idx="1"/>
          </p:nvPr>
        </p:nvPicPr>
        <p:blipFill>
          <a:blip r:embed="rId2"/>
          <a:stretch>
            <a:fillRect/>
          </a:stretch>
        </p:blipFill>
        <p:spPr>
          <a:xfrm>
            <a:off x="1367518" y="1549097"/>
            <a:ext cx="9456964" cy="3139167"/>
          </a:xfrm>
        </p:spPr>
      </p:pic>
    </p:spTree>
    <p:extLst>
      <p:ext uri="{BB962C8B-B14F-4D97-AF65-F5344CB8AC3E}">
        <p14:creationId xmlns:p14="http://schemas.microsoft.com/office/powerpoint/2010/main" val="732949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4207-B4FC-FA21-F0FA-4BEF1CE5B481}"/>
              </a:ext>
            </a:extLst>
          </p:cNvPr>
          <p:cNvSpPr>
            <a:spLocks noGrp="1"/>
          </p:cNvSpPr>
          <p:nvPr>
            <p:ph type="title"/>
          </p:nvPr>
        </p:nvSpPr>
        <p:spPr/>
        <p:txBody>
          <a:bodyPr/>
          <a:lstStyle/>
          <a:p>
            <a:r>
              <a:rPr lang="en-US" dirty="0">
                <a:ea typeface="+mj-lt"/>
                <a:cs typeface="+mj-lt"/>
              </a:rPr>
              <a:t>Lasso Regression for EAD Model</a:t>
            </a:r>
          </a:p>
        </p:txBody>
      </p:sp>
      <p:pic>
        <p:nvPicPr>
          <p:cNvPr id="6" name="Content Placeholder 5" descr="A graph of a normal distribution&#10;&#10;Description automatically generated">
            <a:extLst>
              <a:ext uri="{FF2B5EF4-FFF2-40B4-BE49-F238E27FC236}">
                <a16:creationId xmlns:a16="http://schemas.microsoft.com/office/drawing/2014/main" id="{32EC0C89-20C8-BBA2-D4B7-0838BC7C802B}"/>
              </a:ext>
            </a:extLst>
          </p:cNvPr>
          <p:cNvPicPr>
            <a:picLocks noGrp="1" noChangeAspect="1"/>
          </p:cNvPicPr>
          <p:nvPr>
            <p:ph idx="1"/>
          </p:nvPr>
        </p:nvPicPr>
        <p:blipFill>
          <a:blip r:embed="rId2"/>
          <a:stretch>
            <a:fillRect/>
          </a:stretch>
        </p:blipFill>
        <p:spPr>
          <a:xfrm>
            <a:off x="834495" y="1716768"/>
            <a:ext cx="5297867" cy="3859742"/>
          </a:xfrm>
        </p:spPr>
      </p:pic>
      <p:pic>
        <p:nvPicPr>
          <p:cNvPr id="7" name="Picture 6" descr="A screenshot of a computer code&#10;&#10;Description automatically generated">
            <a:extLst>
              <a:ext uri="{FF2B5EF4-FFF2-40B4-BE49-F238E27FC236}">
                <a16:creationId xmlns:a16="http://schemas.microsoft.com/office/drawing/2014/main" id="{6BBBFA86-36AC-BBD9-B69C-F8FD2D5480CF}"/>
              </a:ext>
            </a:extLst>
          </p:cNvPr>
          <p:cNvPicPr>
            <a:picLocks noChangeAspect="1"/>
          </p:cNvPicPr>
          <p:nvPr/>
        </p:nvPicPr>
        <p:blipFill>
          <a:blip r:embed="rId3"/>
          <a:stretch>
            <a:fillRect/>
          </a:stretch>
        </p:blipFill>
        <p:spPr>
          <a:xfrm>
            <a:off x="5936796" y="2065564"/>
            <a:ext cx="6153150" cy="3162300"/>
          </a:xfrm>
          <a:prstGeom prst="rect">
            <a:avLst/>
          </a:prstGeom>
        </p:spPr>
      </p:pic>
    </p:spTree>
    <p:extLst>
      <p:ext uri="{BB962C8B-B14F-4D97-AF65-F5344CB8AC3E}">
        <p14:creationId xmlns:p14="http://schemas.microsoft.com/office/powerpoint/2010/main" val="4191306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c 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 name="Rectangle 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06536A-3B84-62A6-D48F-D2142798BFBC}"/>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dirty="0">
                <a:solidFill>
                  <a:srgbClr val="FFFFFF"/>
                </a:solidFill>
              </a:rPr>
              <a:t>Expected Loss</a:t>
            </a:r>
            <a:endParaRPr lang="en-US" dirty="0">
              <a:ea typeface="+mj-ea"/>
              <a:cs typeface="+mj-cs"/>
            </a:endParaRPr>
          </a:p>
        </p:txBody>
      </p:sp>
      <p:sp>
        <p:nvSpPr>
          <p:cNvPr id="17" name="Arc 1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8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9760-D250-9C35-5385-37AE66A0507F}"/>
              </a:ext>
            </a:extLst>
          </p:cNvPr>
          <p:cNvSpPr>
            <a:spLocks noGrp="1"/>
          </p:cNvSpPr>
          <p:nvPr>
            <p:ph type="title"/>
          </p:nvPr>
        </p:nvSpPr>
        <p:spPr/>
        <p:txBody>
          <a:bodyPr/>
          <a:lstStyle/>
          <a:p>
            <a:r>
              <a:rPr lang="en-US" dirty="0">
                <a:cs typeface="Aharoni"/>
              </a:rPr>
              <a:t>Load Saved Models</a:t>
            </a:r>
            <a:endParaRPr lang="en-US" dirty="0"/>
          </a:p>
        </p:txBody>
      </p:sp>
      <p:pic>
        <p:nvPicPr>
          <p:cNvPr id="4" name="Content Placeholder 3" descr="A screenshot of a computer program&#10;&#10;Description automatically generated">
            <a:extLst>
              <a:ext uri="{FF2B5EF4-FFF2-40B4-BE49-F238E27FC236}">
                <a16:creationId xmlns:a16="http://schemas.microsoft.com/office/drawing/2014/main" id="{42ACCE83-C726-D955-ED41-7A7B8C514AB1}"/>
              </a:ext>
            </a:extLst>
          </p:cNvPr>
          <p:cNvPicPr>
            <a:picLocks noGrp="1" noChangeAspect="1"/>
          </p:cNvPicPr>
          <p:nvPr>
            <p:ph idx="1"/>
          </p:nvPr>
        </p:nvPicPr>
        <p:blipFill>
          <a:blip r:embed="rId2"/>
          <a:stretch>
            <a:fillRect/>
          </a:stretch>
        </p:blipFill>
        <p:spPr>
          <a:xfrm>
            <a:off x="1094695" y="1434118"/>
            <a:ext cx="10013496" cy="3989614"/>
          </a:xfrm>
        </p:spPr>
      </p:pic>
    </p:spTree>
    <p:extLst>
      <p:ext uri="{BB962C8B-B14F-4D97-AF65-F5344CB8AC3E}">
        <p14:creationId xmlns:p14="http://schemas.microsoft.com/office/powerpoint/2010/main" val="1935183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29E3-3875-7E9F-BB78-5C0D873F50FC}"/>
              </a:ext>
            </a:extLst>
          </p:cNvPr>
          <p:cNvSpPr>
            <a:spLocks noGrp="1"/>
          </p:cNvSpPr>
          <p:nvPr>
            <p:ph type="title"/>
          </p:nvPr>
        </p:nvSpPr>
        <p:spPr/>
        <p:txBody>
          <a:bodyPr/>
          <a:lstStyle/>
          <a:p>
            <a:r>
              <a:rPr lang="en-US" dirty="0">
                <a:cs typeface="Aharoni"/>
              </a:rPr>
              <a:t>Problem: </a:t>
            </a:r>
            <a:r>
              <a:rPr lang="en-US" sz="2800" dirty="0" err="1">
                <a:solidFill>
                  <a:srgbClr val="1A1B22"/>
                </a:solidFill>
                <a:ea typeface="+mj-lt"/>
                <a:cs typeface="+mj-lt"/>
              </a:rPr>
              <a:t>earliest_cr_line</a:t>
            </a:r>
            <a:r>
              <a:rPr lang="en-US" sz="2800" dirty="0">
                <a:solidFill>
                  <a:srgbClr val="1A1B22"/>
                </a:solidFill>
                <a:ea typeface="+mj-lt"/>
                <a:cs typeface="+mj-lt"/>
              </a:rPr>
              <a:t> --&gt; </a:t>
            </a:r>
            <a:r>
              <a:rPr lang="en-US" sz="2800" dirty="0" err="1">
                <a:solidFill>
                  <a:srgbClr val="1A1B22"/>
                </a:solidFill>
                <a:ea typeface="+mj-lt"/>
                <a:cs typeface="+mj-lt"/>
              </a:rPr>
              <a:t>mths_since_earliest_cr_line</a:t>
            </a:r>
            <a:endParaRPr lang="en-US" sz="2800" dirty="0" err="1">
              <a:ea typeface="+mj-lt"/>
              <a:cs typeface="+mj-lt"/>
            </a:endParaRPr>
          </a:p>
        </p:txBody>
      </p:sp>
      <p:pic>
        <p:nvPicPr>
          <p:cNvPr id="4" name="Picture 3" descr="A screenshot of a computer code&#10;&#10;Description automatically generated">
            <a:extLst>
              <a:ext uri="{FF2B5EF4-FFF2-40B4-BE49-F238E27FC236}">
                <a16:creationId xmlns:a16="http://schemas.microsoft.com/office/drawing/2014/main" id="{A3268CE8-B273-217E-5A23-2781947833CC}"/>
              </a:ext>
            </a:extLst>
          </p:cNvPr>
          <p:cNvPicPr>
            <a:picLocks noChangeAspect="1"/>
          </p:cNvPicPr>
          <p:nvPr/>
        </p:nvPicPr>
        <p:blipFill>
          <a:blip r:embed="rId2"/>
          <a:stretch>
            <a:fillRect/>
          </a:stretch>
        </p:blipFill>
        <p:spPr>
          <a:xfrm>
            <a:off x="414911" y="1293037"/>
            <a:ext cx="11351294" cy="4967754"/>
          </a:xfrm>
          <a:prstGeom prst="rect">
            <a:avLst/>
          </a:prstGeom>
        </p:spPr>
      </p:pic>
    </p:spTree>
    <p:extLst>
      <p:ext uri="{BB962C8B-B14F-4D97-AF65-F5344CB8AC3E}">
        <p14:creationId xmlns:p14="http://schemas.microsoft.com/office/powerpoint/2010/main" val="2346382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A885-6D55-36AC-B5D2-EB6C7389F64F}"/>
              </a:ext>
            </a:extLst>
          </p:cNvPr>
          <p:cNvSpPr>
            <a:spLocks noGrp="1"/>
          </p:cNvSpPr>
          <p:nvPr>
            <p:ph type="title"/>
          </p:nvPr>
        </p:nvSpPr>
        <p:spPr/>
        <p:txBody>
          <a:bodyPr/>
          <a:lstStyle/>
          <a:p>
            <a:r>
              <a:rPr lang="en-US" dirty="0">
                <a:cs typeface="Aharoni"/>
              </a:rPr>
              <a:t>Compute the Probability of Default</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72B81527-B5DF-156D-77EC-D8BABE66CE40}"/>
              </a:ext>
            </a:extLst>
          </p:cNvPr>
          <p:cNvPicPr>
            <a:picLocks noGrp="1" noChangeAspect="1"/>
          </p:cNvPicPr>
          <p:nvPr>
            <p:ph idx="1"/>
          </p:nvPr>
        </p:nvPicPr>
        <p:blipFill>
          <a:blip r:embed="rId2"/>
          <a:stretch>
            <a:fillRect/>
          </a:stretch>
        </p:blipFill>
        <p:spPr>
          <a:xfrm>
            <a:off x="2311917" y="1514809"/>
            <a:ext cx="7568165" cy="4691925"/>
          </a:xfrm>
        </p:spPr>
      </p:pic>
    </p:spTree>
    <p:extLst>
      <p:ext uri="{BB962C8B-B14F-4D97-AF65-F5344CB8AC3E}">
        <p14:creationId xmlns:p14="http://schemas.microsoft.com/office/powerpoint/2010/main" val="25104318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A885-6D55-36AC-B5D2-EB6C7389F64F}"/>
              </a:ext>
            </a:extLst>
          </p:cNvPr>
          <p:cNvSpPr>
            <a:spLocks noGrp="1"/>
          </p:cNvSpPr>
          <p:nvPr>
            <p:ph type="title"/>
          </p:nvPr>
        </p:nvSpPr>
        <p:spPr/>
        <p:txBody>
          <a:bodyPr/>
          <a:lstStyle/>
          <a:p>
            <a:r>
              <a:rPr lang="en-US" dirty="0">
                <a:cs typeface="Aharoni"/>
              </a:rPr>
              <a:t>Compute the Probability of Default</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72B81527-B5DF-156D-77EC-D8BABE66CE40}"/>
              </a:ext>
            </a:extLst>
          </p:cNvPr>
          <p:cNvPicPr>
            <a:picLocks noGrp="1" noChangeAspect="1"/>
          </p:cNvPicPr>
          <p:nvPr>
            <p:ph idx="1"/>
          </p:nvPr>
        </p:nvPicPr>
        <p:blipFill>
          <a:blip r:embed="rId2"/>
          <a:stretch>
            <a:fillRect/>
          </a:stretch>
        </p:blipFill>
        <p:spPr>
          <a:xfrm>
            <a:off x="2311917" y="1514809"/>
            <a:ext cx="7568165" cy="4691925"/>
          </a:xfrm>
        </p:spPr>
      </p:pic>
    </p:spTree>
    <p:extLst>
      <p:ext uri="{BB962C8B-B14F-4D97-AF65-F5344CB8AC3E}">
        <p14:creationId xmlns:p14="http://schemas.microsoft.com/office/powerpoint/2010/main" val="1986056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28EF-B1A4-D888-F6EC-4743B3CA0861}"/>
              </a:ext>
            </a:extLst>
          </p:cNvPr>
          <p:cNvSpPr>
            <a:spLocks noGrp="1"/>
          </p:cNvSpPr>
          <p:nvPr>
            <p:ph type="title"/>
          </p:nvPr>
        </p:nvSpPr>
        <p:spPr/>
        <p:txBody>
          <a:bodyPr/>
          <a:lstStyle/>
          <a:p>
            <a:r>
              <a:rPr lang="en-US" dirty="0">
                <a:cs typeface="Aharoni"/>
              </a:rPr>
              <a:t>Compute LGD</a:t>
            </a:r>
            <a:endParaRPr lang="en-US" dirty="0"/>
          </a:p>
        </p:txBody>
      </p:sp>
      <p:pic>
        <p:nvPicPr>
          <p:cNvPr id="4" name="Content Placeholder 3" descr="A screenshot of a computer program&#10;&#10;Description automatically generated">
            <a:extLst>
              <a:ext uri="{FF2B5EF4-FFF2-40B4-BE49-F238E27FC236}">
                <a16:creationId xmlns:a16="http://schemas.microsoft.com/office/drawing/2014/main" id="{6F8CA5F3-FC6F-CE52-DB8E-E360D863D63C}"/>
              </a:ext>
            </a:extLst>
          </p:cNvPr>
          <p:cNvPicPr>
            <a:picLocks noGrp="1" noChangeAspect="1"/>
          </p:cNvPicPr>
          <p:nvPr>
            <p:ph idx="1"/>
          </p:nvPr>
        </p:nvPicPr>
        <p:blipFill>
          <a:blip r:embed="rId2"/>
          <a:stretch>
            <a:fillRect/>
          </a:stretch>
        </p:blipFill>
        <p:spPr>
          <a:xfrm>
            <a:off x="1129774" y="1303111"/>
            <a:ext cx="9932452" cy="5361970"/>
          </a:xfrm>
        </p:spPr>
      </p:pic>
    </p:spTree>
    <p:extLst>
      <p:ext uri="{BB962C8B-B14F-4D97-AF65-F5344CB8AC3E}">
        <p14:creationId xmlns:p14="http://schemas.microsoft.com/office/powerpoint/2010/main" val="3112674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DF53-3295-E5D5-A846-B493FACBA49A}"/>
              </a:ext>
            </a:extLst>
          </p:cNvPr>
          <p:cNvSpPr>
            <a:spLocks noGrp="1"/>
          </p:cNvSpPr>
          <p:nvPr>
            <p:ph type="title"/>
          </p:nvPr>
        </p:nvSpPr>
        <p:spPr/>
        <p:txBody>
          <a:bodyPr/>
          <a:lstStyle/>
          <a:p>
            <a:r>
              <a:rPr lang="en-US" dirty="0">
                <a:cs typeface="Aharoni"/>
              </a:rPr>
              <a:t>Compute LGD</a:t>
            </a:r>
            <a:endParaRPr lang="en-US" dirty="0"/>
          </a:p>
        </p:txBody>
      </p:sp>
      <p:pic>
        <p:nvPicPr>
          <p:cNvPr id="4" name="Content Placeholder 3" descr="A screenshot of a computer program&#10;&#10;Description automatically generated">
            <a:extLst>
              <a:ext uri="{FF2B5EF4-FFF2-40B4-BE49-F238E27FC236}">
                <a16:creationId xmlns:a16="http://schemas.microsoft.com/office/drawing/2014/main" id="{C94379F7-4AD5-7D86-F54F-4231924CF2EA}"/>
              </a:ext>
            </a:extLst>
          </p:cNvPr>
          <p:cNvPicPr>
            <a:picLocks noGrp="1" noChangeAspect="1"/>
          </p:cNvPicPr>
          <p:nvPr>
            <p:ph idx="1"/>
          </p:nvPr>
        </p:nvPicPr>
        <p:blipFill>
          <a:blip r:embed="rId2"/>
          <a:stretch>
            <a:fillRect/>
          </a:stretch>
        </p:blipFill>
        <p:spPr>
          <a:xfrm>
            <a:off x="760054" y="1292225"/>
            <a:ext cx="10671892" cy="5231342"/>
          </a:xfrm>
        </p:spPr>
      </p:pic>
    </p:spTree>
    <p:extLst>
      <p:ext uri="{BB962C8B-B14F-4D97-AF65-F5344CB8AC3E}">
        <p14:creationId xmlns:p14="http://schemas.microsoft.com/office/powerpoint/2010/main" val="637193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E91E7-02E8-1679-C49C-BBB1249BE651}"/>
              </a:ext>
            </a:extLst>
          </p:cNvPr>
          <p:cNvSpPr>
            <a:spLocks noGrp="1"/>
          </p:cNvSpPr>
          <p:nvPr>
            <p:ph type="title"/>
          </p:nvPr>
        </p:nvSpPr>
        <p:spPr/>
        <p:txBody>
          <a:bodyPr/>
          <a:lstStyle/>
          <a:p>
            <a:r>
              <a:rPr lang="en-US" dirty="0">
                <a:cs typeface="Aharoni"/>
              </a:rPr>
              <a:t>Compute EAD</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2C0077DC-76C7-4560-B35B-AB569BF74DB0}"/>
              </a:ext>
            </a:extLst>
          </p:cNvPr>
          <p:cNvPicPr>
            <a:picLocks noGrp="1" noChangeAspect="1"/>
          </p:cNvPicPr>
          <p:nvPr>
            <p:ph idx="1"/>
          </p:nvPr>
        </p:nvPicPr>
        <p:blipFill>
          <a:blip r:embed="rId2"/>
          <a:stretch>
            <a:fillRect/>
          </a:stretch>
        </p:blipFill>
        <p:spPr>
          <a:xfrm>
            <a:off x="2302619" y="1313996"/>
            <a:ext cx="7216648" cy="5459942"/>
          </a:xfrm>
        </p:spPr>
      </p:pic>
    </p:spTree>
    <p:extLst>
      <p:ext uri="{BB962C8B-B14F-4D97-AF65-F5344CB8AC3E}">
        <p14:creationId xmlns:p14="http://schemas.microsoft.com/office/powerpoint/2010/main" val="3172352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10EA-A52B-AF2C-C3F1-52F9F4ACCD3D}"/>
              </a:ext>
            </a:extLst>
          </p:cNvPr>
          <p:cNvSpPr>
            <a:spLocks noGrp="1"/>
          </p:cNvSpPr>
          <p:nvPr>
            <p:ph type="title"/>
          </p:nvPr>
        </p:nvSpPr>
        <p:spPr>
          <a:xfrm>
            <a:off x="478972" y="365125"/>
            <a:ext cx="11288485" cy="911906"/>
          </a:xfrm>
        </p:spPr>
        <p:txBody>
          <a:bodyPr>
            <a:normAutofit/>
          </a:bodyPr>
          <a:lstStyle/>
          <a:p>
            <a:r>
              <a:rPr lang="en-US" dirty="0">
                <a:cs typeface="Aharoni"/>
              </a:rPr>
              <a:t>Expected Loss. EL = PD * LGD * EAD = 516143665</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D7497AA4-CC73-0DD7-0F20-D9FDFFD95EC3}"/>
              </a:ext>
            </a:extLst>
          </p:cNvPr>
          <p:cNvPicPr>
            <a:picLocks noGrp="1" noChangeAspect="1"/>
          </p:cNvPicPr>
          <p:nvPr>
            <p:ph idx="1"/>
          </p:nvPr>
        </p:nvPicPr>
        <p:blipFill>
          <a:blip r:embed="rId2"/>
          <a:stretch>
            <a:fillRect/>
          </a:stretch>
        </p:blipFill>
        <p:spPr>
          <a:xfrm>
            <a:off x="2956268" y="1150711"/>
            <a:ext cx="5539237" cy="5340200"/>
          </a:xfrm>
        </p:spPr>
      </p:pic>
    </p:spTree>
    <p:extLst>
      <p:ext uri="{BB962C8B-B14F-4D97-AF65-F5344CB8AC3E}">
        <p14:creationId xmlns:p14="http://schemas.microsoft.com/office/powerpoint/2010/main" val="31572152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10EA-A52B-AF2C-C3F1-52F9F4ACCD3D}"/>
              </a:ext>
            </a:extLst>
          </p:cNvPr>
          <p:cNvSpPr>
            <a:spLocks noGrp="1"/>
          </p:cNvSpPr>
          <p:nvPr>
            <p:ph type="title"/>
          </p:nvPr>
        </p:nvSpPr>
        <p:spPr>
          <a:xfrm>
            <a:off x="478972" y="365125"/>
            <a:ext cx="11288485" cy="911906"/>
          </a:xfrm>
        </p:spPr>
        <p:txBody>
          <a:bodyPr>
            <a:normAutofit/>
          </a:bodyPr>
          <a:lstStyle/>
          <a:p>
            <a:r>
              <a:rPr lang="en-US" dirty="0">
                <a:cs typeface="Aharoni"/>
              </a:rPr>
              <a:t>EL / Funded Amount Ratio = 0.077452</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B6C4E6EC-B9B5-02EE-D313-DB82FF65F617}"/>
              </a:ext>
            </a:extLst>
          </p:cNvPr>
          <p:cNvPicPr>
            <a:picLocks noGrp="1" noChangeAspect="1"/>
          </p:cNvPicPr>
          <p:nvPr>
            <p:ph idx="1"/>
          </p:nvPr>
        </p:nvPicPr>
        <p:blipFill>
          <a:blip r:embed="rId2"/>
          <a:stretch>
            <a:fillRect/>
          </a:stretch>
        </p:blipFill>
        <p:spPr>
          <a:xfrm>
            <a:off x="1429503" y="1270454"/>
            <a:ext cx="8788708" cy="4795913"/>
          </a:xfrm>
        </p:spPr>
      </p:pic>
    </p:spTree>
    <p:extLst>
      <p:ext uri="{BB962C8B-B14F-4D97-AF65-F5344CB8AC3E}">
        <p14:creationId xmlns:p14="http://schemas.microsoft.com/office/powerpoint/2010/main" val="364405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29E3-3875-7E9F-BB78-5C0D873F50FC}"/>
              </a:ext>
            </a:extLst>
          </p:cNvPr>
          <p:cNvSpPr>
            <a:spLocks noGrp="1"/>
          </p:cNvSpPr>
          <p:nvPr>
            <p:ph type="title"/>
          </p:nvPr>
        </p:nvSpPr>
        <p:spPr/>
        <p:txBody>
          <a:bodyPr/>
          <a:lstStyle/>
          <a:p>
            <a:r>
              <a:rPr lang="en-US" dirty="0">
                <a:cs typeface="Aharoni"/>
              </a:rPr>
              <a:t>Improvement : </a:t>
            </a:r>
            <a:r>
              <a:rPr lang="en-US" sz="2800" dirty="0" err="1">
                <a:solidFill>
                  <a:srgbClr val="1A1B22"/>
                </a:solidFill>
                <a:ea typeface="+mj-lt"/>
                <a:cs typeface="+mj-lt"/>
              </a:rPr>
              <a:t>earliest_cr_line</a:t>
            </a:r>
            <a:r>
              <a:rPr lang="en-US" sz="2800" dirty="0">
                <a:solidFill>
                  <a:srgbClr val="1A1B22"/>
                </a:solidFill>
                <a:ea typeface="+mj-lt"/>
                <a:cs typeface="+mj-lt"/>
              </a:rPr>
              <a:t> --&gt; </a:t>
            </a:r>
            <a:r>
              <a:rPr lang="en-US" sz="2800" dirty="0" err="1">
                <a:solidFill>
                  <a:srgbClr val="1A1B22"/>
                </a:solidFill>
                <a:ea typeface="+mj-lt"/>
                <a:cs typeface="+mj-lt"/>
              </a:rPr>
              <a:t>mths_since_earliest_cr_line</a:t>
            </a:r>
            <a:endParaRPr lang="en-US" sz="2800" dirty="0" err="1">
              <a:ea typeface="+mj-lt"/>
              <a:cs typeface="+mj-lt"/>
            </a:endParaRPr>
          </a:p>
        </p:txBody>
      </p:sp>
      <p:pic>
        <p:nvPicPr>
          <p:cNvPr id="3" name="Picture 2" descr="A screenshot of a computer&#10;&#10;Description automatically generated">
            <a:extLst>
              <a:ext uri="{FF2B5EF4-FFF2-40B4-BE49-F238E27FC236}">
                <a16:creationId xmlns:a16="http://schemas.microsoft.com/office/drawing/2014/main" id="{F3E6ABAA-56DA-5F10-96D3-05D9541EEAD3}"/>
              </a:ext>
            </a:extLst>
          </p:cNvPr>
          <p:cNvPicPr>
            <a:picLocks noChangeAspect="1"/>
          </p:cNvPicPr>
          <p:nvPr/>
        </p:nvPicPr>
        <p:blipFill>
          <a:blip r:embed="rId2"/>
          <a:stretch>
            <a:fillRect/>
          </a:stretch>
        </p:blipFill>
        <p:spPr>
          <a:xfrm>
            <a:off x="210231" y="1660906"/>
            <a:ext cx="11760653" cy="3526971"/>
          </a:xfrm>
          <a:prstGeom prst="rect">
            <a:avLst/>
          </a:prstGeom>
        </p:spPr>
      </p:pic>
    </p:spTree>
    <p:extLst>
      <p:ext uri="{BB962C8B-B14F-4D97-AF65-F5344CB8AC3E}">
        <p14:creationId xmlns:p14="http://schemas.microsoft.com/office/powerpoint/2010/main" val="224091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5EE31-A10D-4C4C-AB8D-5E95807AC98F}"/>
              </a:ext>
            </a:extLst>
          </p:cNvPr>
          <p:cNvSpPr>
            <a:spLocks noGrp="1"/>
          </p:cNvSpPr>
          <p:nvPr>
            <p:ph type="title"/>
          </p:nvPr>
        </p:nvSpPr>
        <p:spPr/>
        <p:txBody>
          <a:bodyPr/>
          <a:lstStyle/>
          <a:p>
            <a:r>
              <a:rPr lang="en-US" dirty="0">
                <a:ea typeface="+mj-lt"/>
                <a:cs typeface="+mj-lt"/>
              </a:rPr>
              <a:t>Data Preparation</a:t>
            </a:r>
            <a:br>
              <a:rPr lang="en-US" dirty="0">
                <a:ea typeface="+mj-lt"/>
                <a:cs typeface="+mj-lt"/>
              </a:rPr>
            </a:br>
            <a:r>
              <a:rPr lang="en-US" dirty="0">
                <a:solidFill>
                  <a:srgbClr val="1A1B22"/>
                </a:solidFill>
              </a:rPr>
              <a:t>V. Processing discrete features</a:t>
            </a:r>
            <a:endParaRPr lang="en-US" dirty="0">
              <a:cs typeface="Aharoni"/>
            </a:endParaRPr>
          </a:p>
        </p:txBody>
      </p:sp>
      <p:sp>
        <p:nvSpPr>
          <p:cNvPr id="3" name="Content Placeholder 2">
            <a:extLst>
              <a:ext uri="{FF2B5EF4-FFF2-40B4-BE49-F238E27FC236}">
                <a16:creationId xmlns:a16="http://schemas.microsoft.com/office/drawing/2014/main" id="{63FCC8EA-6B5D-F273-2B62-50118C27F19A}"/>
              </a:ext>
            </a:extLst>
          </p:cNvPr>
          <p:cNvSpPr>
            <a:spLocks noGrp="1"/>
          </p:cNvSpPr>
          <p:nvPr>
            <p:ph idx="1"/>
          </p:nvPr>
        </p:nvSpPr>
        <p:spPr>
          <a:xfrm>
            <a:off x="838200" y="1825625"/>
            <a:ext cx="3973286" cy="3859742"/>
          </a:xfrm>
        </p:spPr>
        <p:txBody>
          <a:bodyPr vert="horz" lIns="91440" tIns="45720" rIns="91440" bIns="45720" rtlCol="0" anchor="t">
            <a:normAutofit/>
          </a:bodyPr>
          <a:lstStyle/>
          <a:p>
            <a:r>
              <a:rPr lang="en-US" dirty="0"/>
              <a:t>grade</a:t>
            </a:r>
          </a:p>
          <a:p>
            <a:r>
              <a:rPr lang="en-US" dirty="0" err="1"/>
              <a:t>sub_grade</a:t>
            </a:r>
            <a:endParaRPr lang="en-US" dirty="0"/>
          </a:p>
          <a:p>
            <a:r>
              <a:rPr lang="en-US" err="1"/>
              <a:t>home_ownership</a:t>
            </a:r>
            <a:endParaRPr lang="en-US"/>
          </a:p>
          <a:p>
            <a:r>
              <a:rPr lang="en-US" err="1"/>
              <a:t>verification_status</a:t>
            </a:r>
            <a:endParaRPr lang="en-US"/>
          </a:p>
          <a:p>
            <a:endParaRPr lang="en-US" dirty="0"/>
          </a:p>
        </p:txBody>
      </p:sp>
      <p:pic>
        <p:nvPicPr>
          <p:cNvPr id="4" name="Picture 3" descr="A screenshot of a computer code&#10;&#10;Description automatically generated">
            <a:extLst>
              <a:ext uri="{FF2B5EF4-FFF2-40B4-BE49-F238E27FC236}">
                <a16:creationId xmlns:a16="http://schemas.microsoft.com/office/drawing/2014/main" id="{70AFFD77-AB72-221E-E5C1-C7BF28B7BAC6}"/>
              </a:ext>
            </a:extLst>
          </p:cNvPr>
          <p:cNvPicPr>
            <a:picLocks noChangeAspect="1"/>
          </p:cNvPicPr>
          <p:nvPr/>
        </p:nvPicPr>
        <p:blipFill>
          <a:blip r:embed="rId2"/>
          <a:stretch>
            <a:fillRect/>
          </a:stretch>
        </p:blipFill>
        <p:spPr>
          <a:xfrm>
            <a:off x="190500" y="4382861"/>
            <a:ext cx="11811000" cy="1924050"/>
          </a:xfrm>
          <a:prstGeom prst="rect">
            <a:avLst/>
          </a:prstGeom>
        </p:spPr>
      </p:pic>
      <p:sp>
        <p:nvSpPr>
          <p:cNvPr id="8" name="Content Placeholder 2">
            <a:extLst>
              <a:ext uri="{FF2B5EF4-FFF2-40B4-BE49-F238E27FC236}">
                <a16:creationId xmlns:a16="http://schemas.microsoft.com/office/drawing/2014/main" id="{369E6489-E4C9-8E74-AF47-544CFB4BC86E}"/>
              </a:ext>
            </a:extLst>
          </p:cNvPr>
          <p:cNvSpPr txBox="1">
            <a:spLocks/>
          </p:cNvSpPr>
          <p:nvPr/>
        </p:nvSpPr>
        <p:spPr>
          <a:xfrm>
            <a:off x="4811486" y="1836511"/>
            <a:ext cx="3287486" cy="38270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loan_status</a:t>
            </a:r>
            <a:endParaRPr lang="en-US" dirty="0"/>
          </a:p>
          <a:p>
            <a:r>
              <a:rPr lang="en-US" dirty="0"/>
              <a:t>purpose</a:t>
            </a:r>
            <a:endParaRPr lang="en-US" sz="3600"/>
          </a:p>
          <a:p>
            <a:r>
              <a:rPr lang="en-US" dirty="0" err="1"/>
              <a:t>addr_state</a:t>
            </a:r>
            <a:endParaRPr lang="en-US" dirty="0"/>
          </a:p>
          <a:p>
            <a:r>
              <a:rPr lang="en-US" err="1"/>
              <a:t>initial_list_status</a:t>
            </a:r>
            <a:r>
              <a:rPr lang="en-US" dirty="0"/>
              <a:t>.</a:t>
            </a:r>
            <a:endParaRPr lang="en-US" sz="3600"/>
          </a:p>
          <a:p>
            <a:endParaRPr lang="en-US" dirty="0"/>
          </a:p>
        </p:txBody>
      </p:sp>
    </p:spTree>
    <p:extLst>
      <p:ext uri="{BB962C8B-B14F-4D97-AF65-F5344CB8AC3E}">
        <p14:creationId xmlns:p14="http://schemas.microsoft.com/office/powerpoint/2010/main" val="38466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0883E-5CF9-EEAB-2C80-F2078F2BC59B}"/>
              </a:ext>
            </a:extLst>
          </p:cNvPr>
          <p:cNvSpPr>
            <a:spLocks noGrp="1"/>
          </p:cNvSpPr>
          <p:nvPr>
            <p:ph type="title"/>
          </p:nvPr>
        </p:nvSpPr>
        <p:spPr/>
        <p:txBody>
          <a:bodyPr/>
          <a:lstStyle/>
          <a:p>
            <a:r>
              <a:rPr lang="en-US" dirty="0">
                <a:solidFill>
                  <a:srgbClr val="000000"/>
                </a:solidFill>
                <a:ea typeface="+mj-lt"/>
                <a:cs typeface="+mj-lt"/>
              </a:rPr>
              <a:t>Data Preparation</a:t>
            </a:r>
            <a:br>
              <a:rPr lang="en-US" dirty="0">
                <a:solidFill>
                  <a:srgbClr val="1A1B22"/>
                </a:solidFill>
              </a:rPr>
            </a:br>
            <a:r>
              <a:rPr lang="en-US" dirty="0">
                <a:solidFill>
                  <a:srgbClr val="1A1B22"/>
                </a:solidFill>
              </a:rPr>
              <a:t>VI. Processing missing values</a:t>
            </a:r>
            <a:endParaRPr lang="en-US" dirty="0">
              <a:cs typeface="Aharoni"/>
            </a:endParaRPr>
          </a:p>
        </p:txBody>
      </p:sp>
      <p:sp>
        <p:nvSpPr>
          <p:cNvPr id="3" name="Content Placeholder 2">
            <a:extLst>
              <a:ext uri="{FF2B5EF4-FFF2-40B4-BE49-F238E27FC236}">
                <a16:creationId xmlns:a16="http://schemas.microsoft.com/office/drawing/2014/main" id="{7C185771-6E5C-F96E-44F7-1610ABD9E242}"/>
              </a:ext>
            </a:extLst>
          </p:cNvPr>
          <p:cNvSpPr>
            <a:spLocks noGrp="1"/>
          </p:cNvSpPr>
          <p:nvPr>
            <p:ph idx="1"/>
          </p:nvPr>
        </p:nvSpPr>
        <p:spPr>
          <a:xfrm>
            <a:off x="838200" y="1684111"/>
            <a:ext cx="10515600" cy="4001256"/>
          </a:xfrm>
        </p:spPr>
        <p:txBody>
          <a:bodyPr vert="horz" lIns="91440" tIns="45720" rIns="91440" bIns="45720" rtlCol="0" anchor="t">
            <a:normAutofit fontScale="92500" lnSpcReduction="20000"/>
          </a:bodyPr>
          <a:lstStyle/>
          <a:p>
            <a:pPr marL="0" indent="0">
              <a:buNone/>
            </a:pPr>
            <a:r>
              <a:rPr lang="en-US" dirty="0">
                <a:solidFill>
                  <a:srgbClr val="000000"/>
                </a:solidFill>
              </a:rPr>
              <a:t>1. </a:t>
            </a:r>
            <a:r>
              <a:rPr lang="en-US" dirty="0" err="1">
                <a:solidFill>
                  <a:srgbClr val="000000"/>
                </a:solidFill>
              </a:rPr>
              <a:t>total_rev_hi_lim</a:t>
            </a:r>
            <a:r>
              <a:rPr lang="en-US" dirty="0">
                <a:solidFill>
                  <a:srgbClr val="000000"/>
                </a:solidFill>
              </a:rPr>
              <a:t> (Get the missing values from </a:t>
            </a:r>
            <a:r>
              <a:rPr lang="en-US" dirty="0">
                <a:solidFill>
                  <a:srgbClr val="000000"/>
                </a:solidFill>
                <a:ea typeface="+mn-lt"/>
                <a:cs typeface="+mn-lt"/>
              </a:rPr>
              <a:t>'</a:t>
            </a:r>
            <a:r>
              <a:rPr lang="en-US" dirty="0" err="1">
                <a:solidFill>
                  <a:srgbClr val="000000"/>
                </a:solidFill>
                <a:ea typeface="+mn-lt"/>
                <a:cs typeface="+mn-lt"/>
              </a:rPr>
              <a:t>funded_amnt</a:t>
            </a:r>
            <a:r>
              <a:rPr lang="en-US" dirty="0">
                <a:solidFill>
                  <a:srgbClr val="000000"/>
                </a:solidFill>
                <a:ea typeface="+mn-lt"/>
                <a:cs typeface="+mn-lt"/>
              </a:rPr>
              <a:t>')</a:t>
            </a:r>
            <a:endParaRPr lang="en-US" dirty="0"/>
          </a:p>
          <a:p>
            <a:pPr marL="0" indent="0">
              <a:buNone/>
            </a:pPr>
            <a:r>
              <a:rPr lang="en-US" dirty="0"/>
              <a:t>2.</a:t>
            </a:r>
            <a:r>
              <a:rPr lang="en-US" dirty="0">
                <a:solidFill>
                  <a:srgbClr val="000000"/>
                </a:solidFill>
              </a:rPr>
              <a:t> </a:t>
            </a:r>
            <a:r>
              <a:rPr lang="en-US" dirty="0" err="1">
                <a:solidFill>
                  <a:srgbClr val="000000"/>
                </a:solidFill>
              </a:rPr>
              <a:t>annual_inc</a:t>
            </a:r>
            <a:r>
              <a:rPr lang="en-US" dirty="0">
                <a:solidFill>
                  <a:srgbClr val="000000"/>
                </a:solidFill>
              </a:rPr>
              <a:t> (mean imputation)</a:t>
            </a:r>
          </a:p>
          <a:p>
            <a:pPr marL="0" indent="0">
              <a:buNone/>
            </a:pPr>
            <a:r>
              <a:rPr lang="en-US" dirty="0"/>
              <a:t>3. </a:t>
            </a:r>
            <a:r>
              <a:rPr lang="en-US" dirty="0">
                <a:solidFill>
                  <a:srgbClr val="000000"/>
                </a:solidFill>
              </a:rPr>
              <a:t>Other columns (median imputation)</a:t>
            </a:r>
          </a:p>
          <a:p>
            <a:pPr>
              <a:buNone/>
            </a:pPr>
            <a:r>
              <a:rPr lang="en-US" sz="1900" dirty="0">
                <a:ea typeface="+mn-lt"/>
                <a:cs typeface="+mn-lt"/>
              </a:rPr>
              <a:t>'</a:t>
            </a:r>
            <a:r>
              <a:rPr lang="en-US" sz="1900" err="1">
                <a:ea typeface="+mn-lt"/>
                <a:cs typeface="+mn-lt"/>
              </a:rPr>
              <a:t>mths_since_earliest_cr_line</a:t>
            </a:r>
            <a:r>
              <a:rPr lang="en-US" sz="1900" dirty="0">
                <a:ea typeface="+mn-lt"/>
                <a:cs typeface="+mn-lt"/>
              </a:rPr>
              <a:t>',</a:t>
            </a:r>
            <a:endParaRPr lang="en-US" sz="1900"/>
          </a:p>
          <a:p>
            <a:pPr>
              <a:buNone/>
            </a:pPr>
            <a:r>
              <a:rPr lang="en-US" sz="1900" dirty="0">
                <a:ea typeface="+mn-lt"/>
                <a:cs typeface="+mn-lt"/>
              </a:rPr>
              <a:t>    '</a:t>
            </a:r>
            <a:r>
              <a:rPr lang="en-US" sz="1900" err="1">
                <a:ea typeface="+mn-lt"/>
                <a:cs typeface="+mn-lt"/>
              </a:rPr>
              <a:t>acc_now_delinq</a:t>
            </a:r>
            <a:r>
              <a:rPr lang="en-US" sz="1900" dirty="0">
                <a:ea typeface="+mn-lt"/>
                <a:cs typeface="+mn-lt"/>
              </a:rPr>
              <a:t>',</a:t>
            </a:r>
            <a:endParaRPr lang="en-US" sz="1900"/>
          </a:p>
          <a:p>
            <a:pPr>
              <a:buNone/>
            </a:pPr>
            <a:r>
              <a:rPr lang="en-US" sz="1900" dirty="0">
                <a:ea typeface="+mn-lt"/>
                <a:cs typeface="+mn-lt"/>
              </a:rPr>
              <a:t>    '</a:t>
            </a:r>
            <a:r>
              <a:rPr lang="en-US" sz="1900" err="1">
                <a:ea typeface="+mn-lt"/>
                <a:cs typeface="+mn-lt"/>
              </a:rPr>
              <a:t>total_acc</a:t>
            </a:r>
            <a:r>
              <a:rPr lang="en-US" sz="1900" dirty="0">
                <a:ea typeface="+mn-lt"/>
                <a:cs typeface="+mn-lt"/>
              </a:rPr>
              <a:t>',</a:t>
            </a:r>
            <a:endParaRPr lang="en-US" sz="1900"/>
          </a:p>
          <a:p>
            <a:pPr>
              <a:buNone/>
            </a:pPr>
            <a:r>
              <a:rPr lang="en-US" sz="1900" dirty="0">
                <a:ea typeface="+mn-lt"/>
                <a:cs typeface="+mn-lt"/>
              </a:rPr>
              <a:t>    '</a:t>
            </a:r>
            <a:r>
              <a:rPr lang="en-US" sz="1900" err="1">
                <a:ea typeface="+mn-lt"/>
                <a:cs typeface="+mn-lt"/>
              </a:rPr>
              <a:t>pub_rec</a:t>
            </a:r>
            <a:r>
              <a:rPr lang="en-US" sz="1900" dirty="0">
                <a:ea typeface="+mn-lt"/>
                <a:cs typeface="+mn-lt"/>
              </a:rPr>
              <a:t>',</a:t>
            </a:r>
            <a:endParaRPr lang="en-US" sz="1900"/>
          </a:p>
          <a:p>
            <a:pPr>
              <a:buNone/>
            </a:pPr>
            <a:r>
              <a:rPr lang="en-US" sz="1900" dirty="0">
                <a:ea typeface="+mn-lt"/>
                <a:cs typeface="+mn-lt"/>
              </a:rPr>
              <a:t>    '</a:t>
            </a:r>
            <a:r>
              <a:rPr lang="en-US" sz="1900" err="1">
                <a:ea typeface="+mn-lt"/>
                <a:cs typeface="+mn-lt"/>
              </a:rPr>
              <a:t>open_acc</a:t>
            </a:r>
            <a:r>
              <a:rPr lang="en-US" sz="1900" dirty="0">
                <a:ea typeface="+mn-lt"/>
                <a:cs typeface="+mn-lt"/>
              </a:rPr>
              <a:t>',</a:t>
            </a:r>
            <a:endParaRPr lang="en-US" sz="1900"/>
          </a:p>
          <a:p>
            <a:pPr>
              <a:buNone/>
            </a:pPr>
            <a:r>
              <a:rPr lang="en-US" sz="1900" dirty="0">
                <a:ea typeface="+mn-lt"/>
                <a:cs typeface="+mn-lt"/>
              </a:rPr>
              <a:t>    'inq_last_6mths',</a:t>
            </a:r>
            <a:endParaRPr lang="en-US" sz="1900"/>
          </a:p>
          <a:p>
            <a:pPr>
              <a:buNone/>
            </a:pPr>
            <a:r>
              <a:rPr lang="en-US" sz="1900" dirty="0">
                <a:ea typeface="+mn-lt"/>
                <a:cs typeface="+mn-lt"/>
              </a:rPr>
              <a:t>    'delinq_2yrs',</a:t>
            </a:r>
            <a:endParaRPr lang="en-US" sz="1900"/>
          </a:p>
          <a:p>
            <a:pPr marL="0" indent="0">
              <a:buNone/>
            </a:pPr>
            <a:r>
              <a:rPr lang="en-US" sz="1900" dirty="0">
                <a:ea typeface="+mn-lt"/>
                <a:cs typeface="+mn-lt"/>
              </a:rPr>
              <a:t>    '</a:t>
            </a:r>
            <a:r>
              <a:rPr lang="en-US" sz="1900" err="1">
                <a:ea typeface="+mn-lt"/>
                <a:cs typeface="+mn-lt"/>
              </a:rPr>
              <a:t>emp_length_int</a:t>
            </a:r>
            <a:r>
              <a:rPr lang="en-US" sz="1900" dirty="0">
                <a:ea typeface="+mn-lt"/>
                <a:cs typeface="+mn-lt"/>
              </a:rPr>
              <a:t>'</a:t>
            </a:r>
            <a:endParaRPr lang="en-US" sz="2100" dirty="0"/>
          </a:p>
          <a:p>
            <a:pPr marL="0" indent="0">
              <a:buNone/>
            </a:pPr>
            <a:endParaRPr lang="en-US" dirty="0"/>
          </a:p>
        </p:txBody>
      </p:sp>
      <p:pic>
        <p:nvPicPr>
          <p:cNvPr id="4" name="Picture 3" descr="A screenshot of a computer code&#10;&#10;Description automatically generated">
            <a:extLst>
              <a:ext uri="{FF2B5EF4-FFF2-40B4-BE49-F238E27FC236}">
                <a16:creationId xmlns:a16="http://schemas.microsoft.com/office/drawing/2014/main" id="{EBBB1DCD-7384-CE8E-BB1A-8EB10628D01F}"/>
              </a:ext>
            </a:extLst>
          </p:cNvPr>
          <p:cNvPicPr>
            <a:picLocks noChangeAspect="1"/>
          </p:cNvPicPr>
          <p:nvPr/>
        </p:nvPicPr>
        <p:blipFill>
          <a:blip r:embed="rId2"/>
          <a:stretch>
            <a:fillRect/>
          </a:stretch>
        </p:blipFill>
        <p:spPr>
          <a:xfrm>
            <a:off x="6091237" y="2024742"/>
            <a:ext cx="4788354" cy="4659086"/>
          </a:xfrm>
          <a:prstGeom prst="rect">
            <a:avLst/>
          </a:prstGeom>
        </p:spPr>
      </p:pic>
    </p:spTree>
    <p:extLst>
      <p:ext uri="{BB962C8B-B14F-4D97-AF65-F5344CB8AC3E}">
        <p14:creationId xmlns:p14="http://schemas.microsoft.com/office/powerpoint/2010/main" val="1116267320"/>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office theme</Template>
  <TotalTime>103</TotalTime>
  <Words>1062</Words>
  <Application>Microsoft Office PowerPoint</Application>
  <PresentationFormat>Widescreen</PresentationFormat>
  <Paragraphs>136</Paragraphs>
  <Slides>66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Aharoni</vt:lpstr>
      <vt:lpstr>Amazon Ember</vt:lpstr>
      <vt:lpstr>Arial</vt:lpstr>
      <vt:lpstr>Avenir Next LT Pro</vt:lpstr>
      <vt:lpstr>Calibri</vt:lpstr>
      <vt:lpstr>Helvetica Neue</vt:lpstr>
      <vt:lpstr>Segoe UI</vt:lpstr>
      <vt:lpstr>ShapesVTI</vt:lpstr>
      <vt:lpstr>Lending Club Loan Data Credit Risk Project</vt:lpstr>
      <vt:lpstr>The Dataset</vt:lpstr>
      <vt:lpstr>Data Preparation</vt:lpstr>
      <vt:lpstr>Data Preparation</vt:lpstr>
      <vt:lpstr>Data Preparation</vt:lpstr>
      <vt:lpstr>Problem: earliest_cr_line --&gt; mths_since_earliest_cr_line</vt:lpstr>
      <vt:lpstr>Improvement : earliest_cr_line --&gt; mths_since_earliest_cr_line</vt:lpstr>
      <vt:lpstr>Data Preparation V. Processing discrete features</vt:lpstr>
      <vt:lpstr>Data Preparation VI. Processing missing values</vt:lpstr>
      <vt:lpstr>Data Preparation</vt:lpstr>
      <vt:lpstr>PD Model</vt:lpstr>
      <vt:lpstr>Creating the dependent variable (loan_status)</vt:lpstr>
      <vt:lpstr>Computing weight of evidence (WoE), information value (IV), plotting of results and getting the reference category of discrete features</vt:lpstr>
      <vt:lpstr>1. grade</vt:lpstr>
      <vt:lpstr>Creating dummy variables for continuous features (advanced)</vt:lpstr>
      <vt:lpstr>1. mths_since_issue_d </vt:lpstr>
      <vt:lpstr>1. mths_since_issue_d </vt:lpstr>
      <vt:lpstr>1. mths_since_issue_d </vt:lpstr>
      <vt:lpstr>1. mths_since_issue_d </vt:lpstr>
      <vt:lpstr>Creating dummy variables for continuous features (special case)</vt:lpstr>
      <vt:lpstr>Train - Test Split</vt:lpstr>
      <vt:lpstr>Saving the data</vt:lpstr>
      <vt:lpstr>PD Model Fitting Using XGBoost Classifier</vt:lpstr>
      <vt:lpstr>PD Model Fitting Using XGBoost Classifier</vt:lpstr>
      <vt:lpstr>PD Model Fitting Using XGBoost Classifier</vt:lpstr>
      <vt:lpstr>PD Model Fitting Using XGBoost Classifier</vt:lpstr>
      <vt:lpstr>XGBoost Classifier with SMOTE</vt:lpstr>
      <vt:lpstr>XGBoost Classifier with SMOTE</vt:lpstr>
      <vt:lpstr>Get feature importance</vt:lpstr>
      <vt:lpstr>Use 0.005 threshold</vt:lpstr>
      <vt:lpstr>Use the important features in XGboost model</vt:lpstr>
      <vt:lpstr>Ensemble Model (XGboost, RandomForest, GradientBoost)</vt:lpstr>
      <vt:lpstr>Ensemble Model (XGboost, RandomForest, GradientBoost)</vt:lpstr>
      <vt:lpstr>Save the trained ensemble model</vt:lpstr>
      <vt:lpstr>PD Model Validation (Test)</vt:lpstr>
      <vt:lpstr>PD Model Validation (Test)</vt:lpstr>
      <vt:lpstr>tr = 0.5</vt:lpstr>
      <vt:lpstr>tr = 0.7</vt:lpstr>
      <vt:lpstr>tr = 0.9</vt:lpstr>
      <vt:lpstr>Best tr = 0.756612</vt:lpstr>
      <vt:lpstr>LGD Model</vt:lpstr>
      <vt:lpstr>MICE imputer for missing values</vt:lpstr>
      <vt:lpstr>Dependent variable for LGD model (recovery_rate)</vt:lpstr>
      <vt:lpstr>Dependent variable for EAD model (credit_conversion_factor)</vt:lpstr>
      <vt:lpstr>Exploration of dependent variables for LGD and EAD models</vt:lpstr>
      <vt:lpstr>LGD Model stage 1 - Random Forest to predict recovery_rate 0 or 1</vt:lpstr>
      <vt:lpstr>LGD Model stage 1 – Feature Importance</vt:lpstr>
      <vt:lpstr>LGD Model stage 1 – Model Testing</vt:lpstr>
      <vt:lpstr>LGD Model Stage 1 - Random Forest: tr = 0.5</vt:lpstr>
      <vt:lpstr>LGD Model Stage 1 - Random Forest: Best tr</vt:lpstr>
      <vt:lpstr>Stage 2 model - Ridge Regression</vt:lpstr>
      <vt:lpstr>Stage 2 model - Ridge Regression</vt:lpstr>
      <vt:lpstr>Combining stage 1 and stage 2 to create final LGD model</vt:lpstr>
      <vt:lpstr>EAD Model</vt:lpstr>
      <vt:lpstr>Lasso Regression for EAD Model</vt:lpstr>
      <vt:lpstr>Lasso Regression for EAD Model</vt:lpstr>
      <vt:lpstr>Lasso Regression for EAD Model</vt:lpstr>
      <vt:lpstr>Expected Loss</vt:lpstr>
      <vt:lpstr>Load Saved Models</vt:lpstr>
      <vt:lpstr>Compute the Probability of Default</vt:lpstr>
      <vt:lpstr>Compute the Probability of Default</vt:lpstr>
      <vt:lpstr>Compute LGD</vt:lpstr>
      <vt:lpstr>Compute LGD</vt:lpstr>
      <vt:lpstr>Compute EAD</vt:lpstr>
      <vt:lpstr>Expected Loss. EL = PD * LGD * EAD = 516143665</vt:lpstr>
      <vt:lpstr>EL / Funded Amount Ratio = 0.077452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Denver Magtibay</cp:lastModifiedBy>
  <cp:revision>483</cp:revision>
  <dcterms:created xsi:type="dcterms:W3CDTF">2024-07-06T08:02:15Z</dcterms:created>
  <dcterms:modified xsi:type="dcterms:W3CDTF">2024-07-06T15:34:49Z</dcterms:modified>
</cp:coreProperties>
</file>